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60" r:id="rId6"/>
    <p:sldId id="261" r:id="rId7"/>
    <p:sldId id="262" r:id="rId8"/>
    <p:sldId id="269" r:id="rId9"/>
    <p:sldId id="270" r:id="rId10"/>
    <p:sldId id="274" r:id="rId11"/>
    <p:sldId id="263" r:id="rId12"/>
    <p:sldId id="264" r:id="rId13"/>
    <p:sldId id="266" r:id="rId14"/>
    <p:sldId id="265" r:id="rId15"/>
    <p:sldId id="268" r:id="rId16"/>
    <p:sldId id="272" r:id="rId17"/>
    <p:sldId id="273" r:id="rId18"/>
    <p:sldId id="271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FFFF"/>
    <a:srgbClr val="CC9900"/>
    <a:srgbClr val="000099"/>
    <a:srgbClr val="006600"/>
    <a:srgbClr val="3333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1D555-F27E-490D-BE33-AC042950A4EA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64432-2E1A-40B1-85D2-4E55AB66BD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93CC-471F-42DE-A076-550AE4A9647F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75516-9871-4982-A4CC-C38522E4E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9616D-FB54-45BC-AABB-5C2094621338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2F938-DBE1-4B72-A0CF-D3891F12B7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7AB56-D09A-4C04-B635-4D5EC7E8C985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56078-84B9-4602-AF1D-FB6FE3BA64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FE4F6-0C45-4634-ADA9-6ADE9352F4AE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C1EA-1CFC-43AD-A32D-EB55F57B3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D52C-54F2-4264-9F7F-15BAF7BF52C1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E4B0-CAF5-40E9-A5D4-8CFB780C2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1113A-6A22-4E4B-A2AB-6CE0095C6453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13055-A912-4E65-9D05-F2C19DFE46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7D458-A95E-4CE3-B6F5-FC373CDD76C8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D42DC-7217-4548-8629-6EE1F29EC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CF823-480F-4F87-98A2-27D2270A5E6E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534AF-C436-401B-907D-9541D00F86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71D6A-B828-4F9B-B317-E9911534FF41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2A0C2-7A2B-4E16-93E9-914996FE9F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8B774-1EB3-4DB8-B54E-81FAAD211FB2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8BF46-214B-4E03-BBE3-8CA17845A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FA3FC9E-FA90-4303-9F33-BC7589951928}" type="datetimeFigureOut">
              <a:rPr lang="ru-RU"/>
              <a:pPr>
                <a:defRPr/>
              </a:pPr>
              <a:t>09.12.2013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859C2C5-7819-4FC3-BDEE-5E19CE13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wmf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86742" cy="2286016"/>
          </a:xfrm>
        </p:spPr>
        <p:txBody>
          <a:bodyPr/>
          <a:lstStyle/>
          <a:p>
            <a:r>
              <a:rPr lang="ru-RU" sz="6000" b="1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Занимательная математика</a:t>
            </a:r>
            <a:endParaRPr lang="ru-RU" sz="6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3857628"/>
            <a:ext cx="4071966" cy="125731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Классный час </a:t>
            </a: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 2 классе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 bwMode="auto">
          <a:xfrm>
            <a:off x="4857752" y="5357826"/>
            <a:ext cx="4071966" cy="12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Разработала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Онуфриенко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.А.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noProof="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b="0" i="0" u="none" strike="noStrike" kern="1200" cap="none" spc="0" normalizeH="0" baseline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МБОУ СОШ</a:t>
            </a:r>
            <a:r>
              <a:rPr kumimoji="0" lang="ru-RU" b="0" i="0" u="none" strike="noStrike" kern="1200" cap="none" spc="0" normalizeH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совхоза им Ленина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0"/>
            <a:ext cx="6715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Поиск  закономерностей</a:t>
            </a:r>
            <a:endParaRPr lang="ru-RU" sz="4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714356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Проследи, как получается каждое следующее число и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назови  в  каждый  ряд ещё по 1 числу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643050"/>
            <a:ext cx="37861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0, 2, 4, 6, 8, ….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8926" y="1643050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2428868"/>
            <a:ext cx="3571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2) 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1, 4, 7, 10, ….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14612" y="2357430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1785926"/>
            <a:ext cx="38576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1, 2, 4, 7, 11, ….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00958" y="1714488"/>
            <a:ext cx="857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14876" y="2428868"/>
            <a:ext cx="30718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4) 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4, 8, 12, …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15140" y="2357430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8596" y="3500438"/>
            <a:ext cx="8429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Найдите связь между числами заполните свободные кружки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Группа 25"/>
          <p:cNvGrpSpPr/>
          <p:nvPr/>
        </p:nvGrpSpPr>
        <p:grpSpPr>
          <a:xfrm>
            <a:off x="214282" y="4286256"/>
            <a:ext cx="1857388" cy="1285884"/>
            <a:chOff x="214282" y="4286256"/>
            <a:chExt cx="1857388" cy="1285884"/>
          </a:xfrm>
        </p:grpSpPr>
        <p:sp>
          <p:nvSpPr>
            <p:cNvPr id="13" name="Овал 12"/>
            <p:cNvSpPr/>
            <p:nvPr/>
          </p:nvSpPr>
          <p:spPr>
            <a:xfrm>
              <a:off x="214282" y="4286256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Овал 17"/>
            <p:cNvSpPr/>
            <p:nvPr/>
          </p:nvSpPr>
          <p:spPr>
            <a:xfrm>
              <a:off x="1142976" y="4357694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Овал 18"/>
            <p:cNvSpPr/>
            <p:nvPr/>
          </p:nvSpPr>
          <p:spPr>
            <a:xfrm>
              <a:off x="642910" y="4786322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7" name="Группа 26"/>
          <p:cNvGrpSpPr/>
          <p:nvPr/>
        </p:nvGrpSpPr>
        <p:grpSpPr>
          <a:xfrm>
            <a:off x="2571736" y="4286256"/>
            <a:ext cx="1857388" cy="1285884"/>
            <a:chOff x="2571736" y="4286256"/>
            <a:chExt cx="1857388" cy="1285884"/>
          </a:xfrm>
        </p:grpSpPr>
        <p:sp>
          <p:nvSpPr>
            <p:cNvPr id="20" name="Овал 19"/>
            <p:cNvSpPr/>
            <p:nvPr/>
          </p:nvSpPr>
          <p:spPr>
            <a:xfrm>
              <a:off x="2571736" y="4286256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3500430" y="4286256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7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3071802" y="4786322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11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857752" y="4286256"/>
            <a:ext cx="1857388" cy="1285884"/>
            <a:chOff x="4857752" y="4286256"/>
            <a:chExt cx="1857388" cy="1285884"/>
          </a:xfrm>
        </p:grpSpPr>
        <p:sp>
          <p:nvSpPr>
            <p:cNvPr id="23" name="Овал 22"/>
            <p:cNvSpPr/>
            <p:nvPr/>
          </p:nvSpPr>
          <p:spPr>
            <a:xfrm>
              <a:off x="4857752" y="4286256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Овал 23"/>
            <p:cNvSpPr/>
            <p:nvPr/>
          </p:nvSpPr>
          <p:spPr>
            <a:xfrm>
              <a:off x="5786446" y="4286256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8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Овал 24"/>
            <p:cNvSpPr/>
            <p:nvPr/>
          </p:nvSpPr>
          <p:spPr>
            <a:xfrm>
              <a:off x="5357818" y="4786322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13</a:t>
              </a:r>
              <a:endPara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7072330" y="4214818"/>
            <a:ext cx="1857388" cy="1285884"/>
            <a:chOff x="7143768" y="4214818"/>
            <a:chExt cx="1857388" cy="1285884"/>
          </a:xfrm>
        </p:grpSpPr>
        <p:sp>
          <p:nvSpPr>
            <p:cNvPr id="14" name="Овал 13"/>
            <p:cNvSpPr/>
            <p:nvPr/>
          </p:nvSpPr>
          <p:spPr>
            <a:xfrm>
              <a:off x="7143768" y="4214818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8072462" y="4214818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7572396" y="4714884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7143768" y="7072338"/>
            <a:ext cx="1857388" cy="1410864"/>
            <a:chOff x="7072330" y="5857892"/>
            <a:chExt cx="1857388" cy="1410864"/>
          </a:xfrm>
        </p:grpSpPr>
        <p:sp>
          <p:nvSpPr>
            <p:cNvPr id="31" name="Овал 30"/>
            <p:cNvSpPr/>
            <p:nvPr/>
          </p:nvSpPr>
          <p:spPr>
            <a:xfrm>
              <a:off x="7072330" y="5857892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6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Овал 31"/>
            <p:cNvSpPr/>
            <p:nvPr/>
          </p:nvSpPr>
          <p:spPr>
            <a:xfrm>
              <a:off x="8001024" y="5857892"/>
              <a:ext cx="928694" cy="785818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8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9</a:t>
              </a:r>
              <a:endParaRPr lang="ru-RU" sz="4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Овал 32"/>
            <p:cNvSpPr/>
            <p:nvPr/>
          </p:nvSpPr>
          <p:spPr>
            <a:xfrm>
              <a:off x="7500958" y="6447243"/>
              <a:ext cx="928694" cy="821513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3600" b="1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14</a:t>
              </a:r>
              <a:endPara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22222E-6 L -0.00486 -0.4134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" y="-2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142852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Занимательный  квадрат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78579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данном квадрате расставить числа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2, 2, 3, 3, 3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так, чтобы при сложении чисел по строчкам, по столбикам и с угла  на угол всегда получалось число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928662" y="2571744"/>
            <a:ext cx="2131988" cy="2131988"/>
            <a:chOff x="1357290" y="2571744"/>
            <a:chExt cx="2131988" cy="2131988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2071670" y="3286124"/>
              <a:ext cx="714380" cy="71438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44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ru-RU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49" name="Группа 48"/>
            <p:cNvGrpSpPr/>
            <p:nvPr/>
          </p:nvGrpSpPr>
          <p:grpSpPr>
            <a:xfrm>
              <a:off x="1357290" y="2571744"/>
              <a:ext cx="2131988" cy="2131988"/>
              <a:chOff x="1357290" y="2571744"/>
              <a:chExt cx="2148760" cy="214876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357290" y="400050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1357290" y="328612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57290" y="257174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2071670" y="400050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2071670" y="257174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2786050" y="400050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786050" y="328612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2786050" y="2571744"/>
                <a:ext cx="720000" cy="720000"/>
              </a:xfrm>
              <a:prstGeom prst="rect">
                <a:avLst/>
              </a:prstGeom>
              <a:solidFill>
                <a:schemeClr val="bg1"/>
              </a:solidFill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29" name="Группа 28"/>
          <p:cNvGrpSpPr/>
          <p:nvPr/>
        </p:nvGrpSpPr>
        <p:grpSpPr>
          <a:xfrm>
            <a:off x="5500694" y="2571744"/>
            <a:ext cx="2148760" cy="2148760"/>
            <a:chOff x="5500694" y="2571744"/>
            <a:chExt cx="2148760" cy="2148760"/>
          </a:xfrm>
        </p:grpSpPr>
        <p:grpSp>
          <p:nvGrpSpPr>
            <p:cNvPr id="67" name="Группа 66"/>
            <p:cNvGrpSpPr/>
            <p:nvPr/>
          </p:nvGrpSpPr>
          <p:grpSpPr>
            <a:xfrm>
              <a:off x="5500694" y="2571744"/>
              <a:ext cx="2148760" cy="2148760"/>
              <a:chOff x="4714876" y="2571744"/>
              <a:chExt cx="2148760" cy="2148760"/>
            </a:xfrm>
          </p:grpSpPr>
          <p:grpSp>
            <p:nvGrpSpPr>
              <p:cNvPr id="66" name="Группа 65"/>
              <p:cNvGrpSpPr/>
              <p:nvPr/>
            </p:nvGrpSpPr>
            <p:grpSpPr>
              <a:xfrm>
                <a:off x="4714876" y="2571744"/>
                <a:ext cx="2148760" cy="2148760"/>
                <a:chOff x="4714876" y="2571744"/>
                <a:chExt cx="2148760" cy="2148760"/>
              </a:xfrm>
            </p:grpSpPr>
            <p:sp>
              <p:nvSpPr>
                <p:cNvPr id="51" name="Прямоугольник 50"/>
                <p:cNvSpPr/>
                <p:nvPr/>
              </p:nvSpPr>
              <p:spPr>
                <a:xfrm>
                  <a:off x="4714876" y="400050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4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2" name="Прямоугольник 51"/>
                <p:cNvSpPr/>
                <p:nvPr/>
              </p:nvSpPr>
              <p:spPr>
                <a:xfrm>
                  <a:off x="4714876" y="328612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3" name="Прямоугольник 52"/>
                <p:cNvSpPr/>
                <p:nvPr/>
              </p:nvSpPr>
              <p:spPr>
                <a:xfrm>
                  <a:off x="4714876" y="257174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54" name="Прямоугольник 53"/>
                <p:cNvSpPr/>
                <p:nvPr/>
              </p:nvSpPr>
              <p:spPr>
                <a:xfrm>
                  <a:off x="5429256" y="400050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sz="4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5" name="Прямоугольник 54"/>
                <p:cNvSpPr/>
                <p:nvPr/>
              </p:nvSpPr>
              <p:spPr>
                <a:xfrm>
                  <a:off x="5429256" y="257174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6" name="Прямоугольник 55"/>
                <p:cNvSpPr/>
                <p:nvPr/>
              </p:nvSpPr>
              <p:spPr>
                <a:xfrm>
                  <a:off x="6143636" y="400050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rgbClr val="FF0000"/>
                      </a:solidFill>
                      <a:latin typeface="Times New Roman" pitchFamily="18" charset="0"/>
                      <a:cs typeface="Times New Roman" pitchFamily="18" charset="0"/>
                    </a:rPr>
                    <a:t>1</a:t>
                  </a:r>
                  <a:endParaRPr lang="ru-RU" sz="44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7" name="Прямоугольник 56"/>
                <p:cNvSpPr/>
                <p:nvPr/>
              </p:nvSpPr>
              <p:spPr>
                <a:xfrm>
                  <a:off x="6143636" y="328612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3</a:t>
                  </a:r>
                  <a:endParaRPr lang="ru-RU" sz="4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58" name="Прямоугольник 57"/>
                <p:cNvSpPr/>
                <p:nvPr/>
              </p:nvSpPr>
              <p:spPr>
                <a:xfrm>
                  <a:off x="6143636" y="2571744"/>
                  <a:ext cx="720000" cy="720000"/>
                </a:xfrm>
                <a:prstGeom prst="rect">
                  <a:avLst/>
                </a:prstGeom>
                <a:solidFill>
                  <a:schemeClr val="bg1"/>
                </a:solidFill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ru-RU" sz="4400" b="1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Times New Roman" pitchFamily="18" charset="0"/>
                      <a:cs typeface="Times New Roman" pitchFamily="18" charset="0"/>
                    </a:rPr>
                    <a:t>2</a:t>
                  </a:r>
                  <a:endParaRPr lang="ru-RU" sz="44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59" name="Прямоугольник 58"/>
              <p:cNvSpPr/>
              <p:nvPr/>
            </p:nvSpPr>
            <p:spPr>
              <a:xfrm>
                <a:off x="5429256" y="3286125"/>
                <a:ext cx="714380" cy="76944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ru-RU" sz="4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ru-RU" sz="4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64" name="Прямоугольник 63"/>
            <p:cNvSpPr/>
            <p:nvPr/>
          </p:nvSpPr>
          <p:spPr>
            <a:xfrm>
              <a:off x="5500694" y="2571744"/>
              <a:ext cx="71438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4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" name="Стрелка вправо 68"/>
          <p:cNvSpPr/>
          <p:nvPr/>
        </p:nvSpPr>
        <p:spPr>
          <a:xfrm>
            <a:off x="3357554" y="3286124"/>
            <a:ext cx="1928826" cy="857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Проверь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14290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Заполните фигурами пустой квадрат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5715016"/>
            <a:ext cx="8643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Примечание: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проследите как изменяется расположение фигур в первых трёх квадратах.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1" name="Группа 30"/>
          <p:cNvGrpSpPr/>
          <p:nvPr/>
        </p:nvGrpSpPr>
        <p:grpSpPr>
          <a:xfrm>
            <a:off x="428596" y="1500174"/>
            <a:ext cx="1620000" cy="1620794"/>
            <a:chOff x="428596" y="1500174"/>
            <a:chExt cx="1620000" cy="1620794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28596" y="1500174"/>
              <a:ext cx="1620000" cy="162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" name="Прямая соединительная линия 8"/>
            <p:cNvCxnSpPr>
              <a:stCxn id="6" idx="0"/>
              <a:endCxn id="6" idx="2"/>
            </p:cNvCxnSpPr>
            <p:nvPr/>
          </p:nvCxnSpPr>
          <p:spPr>
            <a:xfrm rot="16200000"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>
              <a:stCxn id="6" idx="3"/>
              <a:endCxn id="6" idx="1"/>
            </p:cNvCxnSpPr>
            <p:nvPr/>
          </p:nvCxnSpPr>
          <p:spPr>
            <a:xfrm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Группа 31"/>
          <p:cNvGrpSpPr/>
          <p:nvPr/>
        </p:nvGrpSpPr>
        <p:grpSpPr>
          <a:xfrm>
            <a:off x="2285984" y="1500174"/>
            <a:ext cx="1620000" cy="1620794"/>
            <a:chOff x="428596" y="1500174"/>
            <a:chExt cx="1620000" cy="1620794"/>
          </a:xfrm>
        </p:grpSpPr>
        <p:sp>
          <p:nvSpPr>
            <p:cNvPr id="33" name="Прямоугольник 32"/>
            <p:cNvSpPr/>
            <p:nvPr/>
          </p:nvSpPr>
          <p:spPr>
            <a:xfrm>
              <a:off x="428596" y="1500174"/>
              <a:ext cx="1620000" cy="162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4" name="Прямая соединительная линия 33"/>
            <p:cNvCxnSpPr>
              <a:stCxn id="33" idx="0"/>
              <a:endCxn id="33" idx="2"/>
            </p:cNvCxnSpPr>
            <p:nvPr/>
          </p:nvCxnSpPr>
          <p:spPr>
            <a:xfrm rot="16200000"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>
              <a:stCxn id="33" idx="3"/>
              <a:endCxn id="33" idx="1"/>
            </p:cNvCxnSpPr>
            <p:nvPr/>
          </p:nvCxnSpPr>
          <p:spPr>
            <a:xfrm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Группа 35"/>
          <p:cNvGrpSpPr/>
          <p:nvPr/>
        </p:nvGrpSpPr>
        <p:grpSpPr>
          <a:xfrm>
            <a:off x="4214810" y="1500174"/>
            <a:ext cx="1620000" cy="1620794"/>
            <a:chOff x="428596" y="1500174"/>
            <a:chExt cx="1620000" cy="1620794"/>
          </a:xfrm>
        </p:grpSpPr>
        <p:sp>
          <p:nvSpPr>
            <p:cNvPr id="37" name="Прямоугольник 36"/>
            <p:cNvSpPr/>
            <p:nvPr/>
          </p:nvSpPr>
          <p:spPr>
            <a:xfrm>
              <a:off x="428596" y="1500174"/>
              <a:ext cx="1620000" cy="162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8" name="Прямая соединительная линия 37"/>
            <p:cNvCxnSpPr>
              <a:stCxn id="37" idx="0"/>
              <a:endCxn id="37" idx="2"/>
            </p:cNvCxnSpPr>
            <p:nvPr/>
          </p:nvCxnSpPr>
          <p:spPr>
            <a:xfrm rot="16200000"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>
              <a:stCxn id="37" idx="3"/>
              <a:endCxn id="37" idx="1"/>
            </p:cNvCxnSpPr>
            <p:nvPr/>
          </p:nvCxnSpPr>
          <p:spPr>
            <a:xfrm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/>
          <p:nvPr/>
        </p:nvGrpSpPr>
        <p:grpSpPr>
          <a:xfrm>
            <a:off x="6715140" y="1500174"/>
            <a:ext cx="1620000" cy="1620794"/>
            <a:chOff x="428596" y="1500174"/>
            <a:chExt cx="1620000" cy="1620794"/>
          </a:xfrm>
        </p:grpSpPr>
        <p:sp>
          <p:nvSpPr>
            <p:cNvPr id="41" name="Прямоугольник 40"/>
            <p:cNvSpPr/>
            <p:nvPr/>
          </p:nvSpPr>
          <p:spPr>
            <a:xfrm>
              <a:off x="428596" y="1500174"/>
              <a:ext cx="1620000" cy="1620000"/>
            </a:xfrm>
            <a:prstGeom prst="rect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единительная линия 41"/>
            <p:cNvCxnSpPr>
              <a:stCxn id="41" idx="0"/>
              <a:endCxn id="41" idx="2"/>
            </p:cNvCxnSpPr>
            <p:nvPr/>
          </p:nvCxnSpPr>
          <p:spPr>
            <a:xfrm rot="16200000"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>
              <a:stCxn id="41" idx="3"/>
              <a:endCxn id="41" idx="1"/>
            </p:cNvCxnSpPr>
            <p:nvPr/>
          </p:nvCxnSpPr>
          <p:spPr>
            <a:xfrm flipH="1">
              <a:off x="428596" y="2310174"/>
              <a:ext cx="1620000" cy="1588"/>
            </a:xfrm>
            <a:prstGeom prst="line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Овал 43"/>
          <p:cNvSpPr/>
          <p:nvPr/>
        </p:nvSpPr>
        <p:spPr>
          <a:xfrm>
            <a:off x="5143504" y="2500306"/>
            <a:ext cx="500066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>
            <a:off x="2428860" y="2500306"/>
            <a:ext cx="500066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вал 49"/>
          <p:cNvSpPr/>
          <p:nvPr/>
        </p:nvSpPr>
        <p:spPr>
          <a:xfrm>
            <a:off x="571472" y="1643050"/>
            <a:ext cx="500066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1428728" y="1714488"/>
            <a:ext cx="35719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4429124" y="2571744"/>
            <a:ext cx="35719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/>
          <p:cNvSpPr/>
          <p:nvPr/>
        </p:nvSpPr>
        <p:spPr>
          <a:xfrm>
            <a:off x="2500298" y="1785926"/>
            <a:ext cx="35719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Равнобедренный треугольник 53"/>
          <p:cNvSpPr/>
          <p:nvPr/>
        </p:nvSpPr>
        <p:spPr>
          <a:xfrm>
            <a:off x="642910" y="2500306"/>
            <a:ext cx="428628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Равнобедренный треугольник 54"/>
          <p:cNvSpPr/>
          <p:nvPr/>
        </p:nvSpPr>
        <p:spPr>
          <a:xfrm rot="16200000">
            <a:off x="3250397" y="2536025"/>
            <a:ext cx="428628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rot="10800000">
            <a:off x="5214942" y="1714488"/>
            <a:ext cx="428628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>
            <a:off x="6893124" y="2750950"/>
            <a:ext cx="360000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10800000" flipV="1">
            <a:off x="1500166" y="2714620"/>
            <a:ext cx="360000" cy="28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0800000" flipV="1">
            <a:off x="4429124" y="1928802"/>
            <a:ext cx="360000" cy="281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3321224" y="1965132"/>
            <a:ext cx="360000" cy="1588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Овал 63"/>
          <p:cNvSpPr/>
          <p:nvPr/>
        </p:nvSpPr>
        <p:spPr>
          <a:xfrm>
            <a:off x="7643834" y="1643050"/>
            <a:ext cx="500066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5400000">
            <a:off x="6893735" y="1750207"/>
            <a:ext cx="428628" cy="35719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7786710" y="2571744"/>
            <a:ext cx="357190" cy="35719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2500298" y="2786058"/>
            <a:ext cx="4144198" cy="1643868"/>
            <a:chOff x="285720" y="1714488"/>
            <a:chExt cx="4144198" cy="1643868"/>
          </a:xfrm>
        </p:grpSpPr>
        <p:grpSp>
          <p:nvGrpSpPr>
            <p:cNvPr id="3" name="Группа 19"/>
            <p:cNvGrpSpPr/>
            <p:nvPr/>
          </p:nvGrpSpPr>
          <p:grpSpPr>
            <a:xfrm>
              <a:off x="285720" y="1714488"/>
              <a:ext cx="4144198" cy="1643868"/>
              <a:chOff x="2570942" y="2143116"/>
              <a:chExt cx="4144198" cy="1643868"/>
            </a:xfrm>
          </p:grpSpPr>
          <p:sp>
            <p:nvSpPr>
              <p:cNvPr id="5" name="Равнобедренный треугольник 4"/>
              <p:cNvSpPr/>
              <p:nvPr/>
            </p:nvSpPr>
            <p:spPr>
              <a:xfrm>
                <a:off x="2571736" y="2143116"/>
                <a:ext cx="4143404" cy="1643074"/>
              </a:xfrm>
              <a:prstGeom prst="triangle">
                <a:avLst>
                  <a:gd name="adj" fmla="val 50000"/>
                </a:avLst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" name="Прямая соединительная линия 5"/>
              <p:cNvCxnSpPr>
                <a:endCxn id="5" idx="2"/>
              </p:cNvCxnSpPr>
              <p:nvPr/>
            </p:nvCxnSpPr>
            <p:spPr>
              <a:xfrm rot="5400000">
                <a:off x="1750199" y="2964653"/>
                <a:ext cx="1643074" cy="1588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>
                <a:endCxn id="5" idx="0"/>
              </p:cNvCxnSpPr>
              <p:nvPr/>
            </p:nvCxnSpPr>
            <p:spPr>
              <a:xfrm>
                <a:off x="2571736" y="2143116"/>
                <a:ext cx="2071702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>
                <a:endCxn id="5" idx="3"/>
              </p:cNvCxnSpPr>
              <p:nvPr/>
            </p:nvCxnSpPr>
            <p:spPr>
              <a:xfrm>
                <a:off x="2571736" y="2143116"/>
                <a:ext cx="2071702" cy="1643074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Прямая соединительная линия 3"/>
            <p:cNvCxnSpPr>
              <a:stCxn id="5" idx="3"/>
              <a:endCxn id="5" idx="5"/>
            </p:cNvCxnSpPr>
            <p:nvPr/>
          </p:nvCxnSpPr>
          <p:spPr>
            <a:xfrm rot="5400000" flipH="1" flipV="1">
              <a:off x="2465372" y="2428868"/>
              <a:ext cx="821537" cy="1035851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/>
          <p:cNvSpPr/>
          <p:nvPr/>
        </p:nvSpPr>
        <p:spPr>
          <a:xfrm>
            <a:off x="2000232" y="285728"/>
            <a:ext cx="569348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Будь   внимательным</a:t>
            </a:r>
            <a:endParaRPr lang="ru-RU" sz="44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1357298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Сколько на чертеже различных треугольников?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7215206" y="5643578"/>
            <a:ext cx="857256" cy="64294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Равнобедренный треугольник 33"/>
          <p:cNvSpPr/>
          <p:nvPr/>
        </p:nvSpPr>
        <p:spPr>
          <a:xfrm>
            <a:off x="4714876" y="1785926"/>
            <a:ext cx="4143404" cy="164307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357422" y="285728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Проверь:   </a:t>
            </a:r>
            <a:endParaRPr lang="ru-RU" sz="3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285720" y="1714488"/>
            <a:ext cx="4144198" cy="1643868"/>
            <a:chOff x="285720" y="1714488"/>
            <a:chExt cx="4144198" cy="164386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285720" y="1714488"/>
              <a:ext cx="4144198" cy="1643868"/>
              <a:chOff x="2570942" y="2143116"/>
              <a:chExt cx="4144198" cy="1643868"/>
            </a:xfrm>
          </p:grpSpPr>
          <p:sp>
            <p:nvSpPr>
              <p:cNvPr id="4" name="Равнобедренный треугольник 3"/>
              <p:cNvSpPr/>
              <p:nvPr/>
            </p:nvSpPr>
            <p:spPr>
              <a:xfrm>
                <a:off x="2571736" y="2143116"/>
                <a:ext cx="4143404" cy="1643074"/>
              </a:xfrm>
              <a:prstGeom prst="triangle">
                <a:avLst>
                  <a:gd name="adj" fmla="val 50000"/>
                </a:avLst>
              </a:prstGeom>
              <a:noFill/>
              <a:ln w="571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7" name="Прямая соединительная линия 6"/>
              <p:cNvCxnSpPr>
                <a:endCxn id="4" idx="2"/>
              </p:cNvCxnSpPr>
              <p:nvPr/>
            </p:nvCxnSpPr>
            <p:spPr>
              <a:xfrm rot="5400000">
                <a:off x="1750199" y="2964653"/>
                <a:ext cx="1643074" cy="1588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>
                <a:endCxn id="4" idx="0"/>
              </p:cNvCxnSpPr>
              <p:nvPr/>
            </p:nvCxnSpPr>
            <p:spPr>
              <a:xfrm>
                <a:off x="2571736" y="2143116"/>
                <a:ext cx="2071702" cy="1588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>
                <a:endCxn id="4" idx="3"/>
              </p:cNvCxnSpPr>
              <p:nvPr/>
            </p:nvCxnSpPr>
            <p:spPr>
              <a:xfrm>
                <a:off x="2571736" y="2143116"/>
                <a:ext cx="2071702" cy="1643074"/>
              </a:xfrm>
              <a:prstGeom prst="line">
                <a:avLst/>
              </a:prstGeom>
              <a:ln w="5715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9" name="Прямая соединительная линия 18"/>
            <p:cNvCxnSpPr>
              <a:stCxn id="4" idx="3"/>
              <a:endCxn id="4" idx="5"/>
            </p:cNvCxnSpPr>
            <p:nvPr/>
          </p:nvCxnSpPr>
          <p:spPr>
            <a:xfrm rot="5400000" flipH="1" flipV="1">
              <a:off x="2465372" y="2428868"/>
              <a:ext cx="821537" cy="1035851"/>
            </a:xfrm>
            <a:prstGeom prst="line">
              <a:avLst/>
            </a:prstGeom>
            <a:ln w="5715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Равнобедренный треугольник 27"/>
          <p:cNvSpPr/>
          <p:nvPr/>
        </p:nvSpPr>
        <p:spPr>
          <a:xfrm>
            <a:off x="4715670" y="1785926"/>
            <a:ext cx="4143404" cy="1643074"/>
          </a:xfrm>
          <a:prstGeom prst="triangle">
            <a:avLst>
              <a:gd name="adj" fmla="val 50000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endCxn id="28" idx="2"/>
          </p:cNvCxnSpPr>
          <p:nvPr/>
        </p:nvCxnSpPr>
        <p:spPr>
          <a:xfrm rot="5400000">
            <a:off x="3894133" y="2607463"/>
            <a:ext cx="1643074" cy="1588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28" idx="0"/>
          </p:cNvCxnSpPr>
          <p:nvPr/>
        </p:nvCxnSpPr>
        <p:spPr>
          <a:xfrm>
            <a:off x="4715670" y="1785926"/>
            <a:ext cx="2071702" cy="1588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28" idx="3"/>
          </p:cNvCxnSpPr>
          <p:nvPr/>
        </p:nvCxnSpPr>
        <p:spPr>
          <a:xfrm>
            <a:off x="4715670" y="1785926"/>
            <a:ext cx="2071702" cy="164307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6893735" y="2464587"/>
            <a:ext cx="821537" cy="1035851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Равнобедренный треугольник 24"/>
          <p:cNvSpPr/>
          <p:nvPr/>
        </p:nvSpPr>
        <p:spPr>
          <a:xfrm>
            <a:off x="2285984" y="2500306"/>
            <a:ext cx="2143140" cy="857256"/>
          </a:xfrm>
          <a:prstGeom prst="triangle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Равнобедренный треугольник 25"/>
          <p:cNvSpPr/>
          <p:nvPr/>
        </p:nvSpPr>
        <p:spPr>
          <a:xfrm>
            <a:off x="285720" y="2571744"/>
            <a:ext cx="2071702" cy="785818"/>
          </a:xfrm>
          <a:prstGeom prst="triangle">
            <a:avLst>
              <a:gd name="adj" fmla="val 5073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Равнобедренный треугольник 34"/>
          <p:cNvSpPr/>
          <p:nvPr/>
        </p:nvSpPr>
        <p:spPr>
          <a:xfrm rot="5400000">
            <a:off x="-35751" y="2035959"/>
            <a:ext cx="1643074" cy="1000132"/>
          </a:xfrm>
          <a:prstGeom prst="triangle">
            <a:avLst>
              <a:gd name="adj" fmla="val 51795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Равнобедренный треугольник 35"/>
          <p:cNvSpPr/>
          <p:nvPr/>
        </p:nvSpPr>
        <p:spPr>
          <a:xfrm rot="10800000">
            <a:off x="285720" y="1714488"/>
            <a:ext cx="2071702" cy="857256"/>
          </a:xfrm>
          <a:prstGeom prst="triangle">
            <a:avLst>
              <a:gd name="adj" fmla="val 49662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Равнобедренный треугольник 37"/>
          <p:cNvSpPr/>
          <p:nvPr/>
        </p:nvSpPr>
        <p:spPr>
          <a:xfrm rot="13201208">
            <a:off x="4039014" y="2467764"/>
            <a:ext cx="2588428" cy="1284606"/>
          </a:xfrm>
          <a:prstGeom prst="triangle">
            <a:avLst>
              <a:gd name="adj" fmla="val 5987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Равнобедренный треугольник 36"/>
          <p:cNvSpPr/>
          <p:nvPr/>
        </p:nvSpPr>
        <p:spPr>
          <a:xfrm rot="19282342">
            <a:off x="4031233" y="1527521"/>
            <a:ext cx="2578970" cy="1231189"/>
          </a:xfrm>
          <a:prstGeom prst="triangle">
            <a:avLst>
              <a:gd name="adj" fmla="val 39738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Равнобедренный треугольник 47"/>
          <p:cNvSpPr/>
          <p:nvPr/>
        </p:nvSpPr>
        <p:spPr>
          <a:xfrm>
            <a:off x="6357950" y="500042"/>
            <a:ext cx="285752" cy="285752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5072066" y="0"/>
            <a:ext cx="142876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Arial Black" pitchFamily="34" charset="0"/>
                <a:cs typeface="Times New Roman" pitchFamily="18" charset="0"/>
              </a:rPr>
              <a:t>    </a:t>
            </a:r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  <a:cs typeface="Times New Roman" pitchFamily="18" charset="0"/>
              </a:rPr>
              <a:t>7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5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5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5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25" grpId="0" animBg="1"/>
      <p:bldP spid="26" grpId="0" animBg="1"/>
      <p:bldP spid="35" grpId="0" animBg="1"/>
      <p:bldP spid="36" grpId="0" animBg="1"/>
      <p:bldP spid="38" grpId="0" animBg="1"/>
      <p:bldP spid="37" grpId="0" animBg="1"/>
      <p:bldP spid="48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57166"/>
            <a:ext cx="83582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четырёх рисунках изображены цифры от 1 до 4 вместе со своими зеркальными изображениями.</a:t>
            </a:r>
            <a:endParaRPr lang="ru-RU" sz="2800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28" y="1714488"/>
            <a:ext cx="630940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785918" y="3857628"/>
            <a:ext cx="5765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Каким будет следующий рисунок?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4744" y="4572008"/>
            <a:ext cx="157163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Винни-Пуха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Пятачка и Кролика есть три одинаковых квадрата, три одинаковых треугольника и три одинаковых круга.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Винни-Пух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положил на пол треугольник, на него – квадрат, а сверху – круг. Пятачок положил сначала квадрат, на него положил круг, сверху – треугольник. Кролик положил треугольник, на него круг, а сверху квадрат. </a:t>
            </a:r>
          </a:p>
          <a:p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 кого что получилось?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357562"/>
            <a:ext cx="6340299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Рисунок 6" descr="forum_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" y="3357562"/>
            <a:ext cx="1459609" cy="2071702"/>
          </a:xfrm>
          <a:prstGeom prst="rect">
            <a:avLst/>
          </a:prstGeom>
        </p:spPr>
      </p:pic>
      <p:pic>
        <p:nvPicPr>
          <p:cNvPr id="8" name="Рисунок 7" descr="k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3929058" y="5000636"/>
            <a:ext cx="1357290" cy="2000240"/>
          </a:xfrm>
          <a:prstGeom prst="rect">
            <a:avLst/>
          </a:prstGeom>
        </p:spPr>
      </p:pic>
      <p:pic>
        <p:nvPicPr>
          <p:cNvPr id="9" name="Рисунок 8" descr="k1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715272" y="3429000"/>
            <a:ext cx="1668150" cy="17144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5000">
              <a:schemeClr val="accent4">
                <a:lumMod val="60000"/>
                <a:lumOff val="40000"/>
                <a:alpha val="23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642918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Пети есть 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доминошки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Он выложил их на столе в цепочку. Оказалось, что сумма очков в любых трёх соседних клетках равна одному и тому же числу. Нарисуй, как лежат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доминошки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grpSp>
        <p:nvGrpSpPr>
          <p:cNvPr id="32" name="Группа 25"/>
          <p:cNvGrpSpPr/>
          <p:nvPr/>
        </p:nvGrpSpPr>
        <p:grpSpPr>
          <a:xfrm rot="16200000">
            <a:off x="3214678" y="3071810"/>
            <a:ext cx="1571636" cy="714380"/>
            <a:chOff x="2071670" y="4857760"/>
            <a:chExt cx="1571636" cy="714380"/>
          </a:xfrm>
          <a:solidFill>
            <a:srgbClr val="FFFF00"/>
          </a:solidFill>
        </p:grpSpPr>
        <p:sp>
          <p:nvSpPr>
            <p:cNvPr id="37" name="Прямоугольник 36"/>
            <p:cNvSpPr/>
            <p:nvPr/>
          </p:nvSpPr>
          <p:spPr>
            <a:xfrm>
              <a:off x="2071670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2857488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4" name="Овал 33"/>
          <p:cNvSpPr/>
          <p:nvPr/>
        </p:nvSpPr>
        <p:spPr>
          <a:xfrm rot="16200000">
            <a:off x="3714182" y="2714058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 rot="16200000">
            <a:off x="4142810" y="3214124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 rot="16200000">
            <a:off x="3928496" y="3785628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2" name="Группа 38"/>
          <p:cNvGrpSpPr/>
          <p:nvPr/>
        </p:nvGrpSpPr>
        <p:grpSpPr>
          <a:xfrm rot="5400000">
            <a:off x="4071934" y="3071810"/>
            <a:ext cx="1571636" cy="714380"/>
            <a:chOff x="3643306" y="4857760"/>
            <a:chExt cx="1571636" cy="714380"/>
          </a:xfrm>
          <a:solidFill>
            <a:srgbClr val="FF0000"/>
          </a:solidFill>
        </p:grpSpPr>
        <p:sp>
          <p:nvSpPr>
            <p:cNvPr id="46" name="Прямоугольник 45"/>
            <p:cNvSpPr/>
            <p:nvPr/>
          </p:nvSpPr>
          <p:spPr>
            <a:xfrm>
              <a:off x="3643306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4429124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3" name="Овал 42"/>
          <p:cNvSpPr/>
          <p:nvPr/>
        </p:nvSpPr>
        <p:spPr>
          <a:xfrm rot="5400000">
            <a:off x="5000066" y="3215248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вал 43"/>
          <p:cNvSpPr/>
          <p:nvPr/>
        </p:nvSpPr>
        <p:spPr>
          <a:xfrm rot="5400000">
            <a:off x="5000066" y="4001066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вал 44"/>
          <p:cNvSpPr/>
          <p:nvPr/>
        </p:nvSpPr>
        <p:spPr>
          <a:xfrm rot="5400000">
            <a:off x="4571438" y="2715182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5" name="Группа 64"/>
          <p:cNvGrpSpPr/>
          <p:nvPr/>
        </p:nvGrpSpPr>
        <p:grpSpPr>
          <a:xfrm>
            <a:off x="2143108" y="4786322"/>
            <a:ext cx="4714908" cy="714380"/>
            <a:chOff x="2143108" y="4786322"/>
            <a:chExt cx="4714908" cy="714380"/>
          </a:xfrm>
        </p:grpSpPr>
        <p:sp>
          <p:nvSpPr>
            <p:cNvPr id="59" name="Прямоугольник 58"/>
            <p:cNvSpPr/>
            <p:nvPr/>
          </p:nvSpPr>
          <p:spPr>
            <a:xfrm>
              <a:off x="2143108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рямоугольник 59"/>
            <p:cNvSpPr/>
            <p:nvPr/>
          </p:nvSpPr>
          <p:spPr>
            <a:xfrm>
              <a:off x="2928926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3714744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500562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Прямоугольник 62"/>
            <p:cNvSpPr/>
            <p:nvPr/>
          </p:nvSpPr>
          <p:spPr>
            <a:xfrm>
              <a:off x="5286380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6072198" y="4786322"/>
              <a:ext cx="785818" cy="71438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1" name="Группа 47"/>
          <p:cNvGrpSpPr/>
          <p:nvPr/>
        </p:nvGrpSpPr>
        <p:grpSpPr>
          <a:xfrm rot="16200000">
            <a:off x="4929190" y="3071810"/>
            <a:ext cx="1571636" cy="714380"/>
            <a:chOff x="5214942" y="4857760"/>
            <a:chExt cx="1571636" cy="714380"/>
          </a:xfrm>
          <a:solidFill>
            <a:srgbClr val="66FFFF"/>
          </a:solidFill>
        </p:grpSpPr>
        <p:sp>
          <p:nvSpPr>
            <p:cNvPr id="57" name="Прямоугольник 56"/>
            <p:cNvSpPr/>
            <p:nvPr/>
          </p:nvSpPr>
          <p:spPr>
            <a:xfrm>
              <a:off x="5214942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6000760" y="4857760"/>
              <a:ext cx="785818" cy="714380"/>
            </a:xfrm>
            <a:prstGeom prst="rect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2" name="Овал 51"/>
          <p:cNvSpPr/>
          <p:nvPr/>
        </p:nvSpPr>
        <p:spPr>
          <a:xfrm rot="16200000">
            <a:off x="5428694" y="3499876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 rot="16200000">
            <a:off x="5857322" y="3999942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 rot="16200000">
            <a:off x="5643008" y="3714190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 rot="16200000">
            <a:off x="4785752" y="3000934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Овал 55"/>
          <p:cNvSpPr/>
          <p:nvPr/>
        </p:nvSpPr>
        <p:spPr>
          <a:xfrm rot="16200000">
            <a:off x="5643008" y="3000934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3" name="Группа 72"/>
          <p:cNvGrpSpPr/>
          <p:nvPr/>
        </p:nvGrpSpPr>
        <p:grpSpPr>
          <a:xfrm>
            <a:off x="2143108" y="7072338"/>
            <a:ext cx="1571636" cy="714380"/>
            <a:chOff x="2143108" y="7072338"/>
            <a:chExt cx="1571636" cy="714380"/>
          </a:xfrm>
        </p:grpSpPr>
        <p:grpSp>
          <p:nvGrpSpPr>
            <p:cNvPr id="48" name="Группа 47"/>
            <p:cNvGrpSpPr/>
            <p:nvPr/>
          </p:nvGrpSpPr>
          <p:grpSpPr>
            <a:xfrm rot="10800000">
              <a:off x="2143108" y="7072338"/>
              <a:ext cx="1571636" cy="714380"/>
              <a:chOff x="5214942" y="4857760"/>
              <a:chExt cx="1571636" cy="714380"/>
            </a:xfrm>
            <a:solidFill>
              <a:srgbClr val="66FFFF"/>
            </a:solidFill>
          </p:grpSpPr>
          <p:sp>
            <p:nvSpPr>
              <p:cNvPr id="9" name="Прямоугольник 8"/>
              <p:cNvSpPr/>
              <p:nvPr/>
            </p:nvSpPr>
            <p:spPr>
              <a:xfrm>
                <a:off x="5214942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Прямоугольник 9"/>
              <p:cNvSpPr/>
              <p:nvPr/>
            </p:nvSpPr>
            <p:spPr>
              <a:xfrm>
                <a:off x="6000760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8" name="Овал 17"/>
            <p:cNvSpPr/>
            <p:nvPr/>
          </p:nvSpPr>
          <p:spPr>
            <a:xfrm rot="10800000">
              <a:off x="2999240" y="757240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Овал 20"/>
            <p:cNvSpPr/>
            <p:nvPr/>
          </p:nvSpPr>
          <p:spPr>
            <a:xfrm rot="10800000">
              <a:off x="3499306" y="7143776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 rot="10800000">
              <a:off x="3213554" y="7358090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 rot="10800000">
              <a:off x="2500298" y="7358090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3714744" y="7072338"/>
            <a:ext cx="1571636" cy="714380"/>
            <a:chOff x="3714744" y="7072338"/>
            <a:chExt cx="1571636" cy="714380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3714744" y="7072338"/>
              <a:ext cx="1571636" cy="714380"/>
              <a:chOff x="2071670" y="4857760"/>
              <a:chExt cx="1571636" cy="714380"/>
            </a:xfrm>
            <a:solidFill>
              <a:srgbClr val="FFFF00"/>
            </a:solidFill>
          </p:grpSpPr>
          <p:sp>
            <p:nvSpPr>
              <p:cNvPr id="5" name="Прямоугольник 4"/>
              <p:cNvSpPr/>
              <p:nvPr/>
            </p:nvSpPr>
            <p:spPr>
              <a:xfrm>
                <a:off x="2071670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2857488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4" name="Овал 13"/>
            <p:cNvSpPr/>
            <p:nvPr/>
          </p:nvSpPr>
          <p:spPr>
            <a:xfrm>
              <a:off x="4857752" y="7358090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4214810" y="7286652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3857620" y="757240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6" name="Левая фигурная скобка 65"/>
          <p:cNvSpPr/>
          <p:nvPr/>
        </p:nvSpPr>
        <p:spPr>
          <a:xfrm rot="5400000">
            <a:off x="3085675" y="3415127"/>
            <a:ext cx="391602" cy="2276736"/>
          </a:xfrm>
          <a:prstGeom prst="leftBrace">
            <a:avLst>
              <a:gd name="adj1" fmla="val 8333"/>
              <a:gd name="adj2" fmla="val 49352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Левая фигурная скобка 66"/>
          <p:cNvSpPr/>
          <p:nvPr/>
        </p:nvSpPr>
        <p:spPr>
          <a:xfrm rot="5400000">
            <a:off x="5514567" y="3415127"/>
            <a:ext cx="391602" cy="2276736"/>
          </a:xfrm>
          <a:prstGeom prst="leftBrace">
            <a:avLst>
              <a:gd name="adj1" fmla="val 8333"/>
              <a:gd name="adj2" fmla="val 49352"/>
            </a:avLst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Левая фигурная скобка 68"/>
          <p:cNvSpPr/>
          <p:nvPr/>
        </p:nvSpPr>
        <p:spPr>
          <a:xfrm rot="16200000">
            <a:off x="3871493" y="4629573"/>
            <a:ext cx="391602" cy="2276736"/>
          </a:xfrm>
          <a:prstGeom prst="leftBrace">
            <a:avLst>
              <a:gd name="adj1" fmla="val 8333"/>
              <a:gd name="adj2" fmla="val 49352"/>
            </a:avLst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5" name="Группа 74"/>
          <p:cNvGrpSpPr/>
          <p:nvPr/>
        </p:nvGrpSpPr>
        <p:grpSpPr>
          <a:xfrm>
            <a:off x="5286380" y="7072338"/>
            <a:ext cx="1571636" cy="714380"/>
            <a:chOff x="5286380" y="7072338"/>
            <a:chExt cx="1571636" cy="714380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5286380" y="7072338"/>
              <a:ext cx="1571636" cy="714380"/>
              <a:chOff x="3643306" y="4857760"/>
              <a:chExt cx="1571636" cy="714380"/>
            </a:xfrm>
            <a:solidFill>
              <a:srgbClr val="FF0000"/>
            </a:solidFill>
          </p:grpSpPr>
          <p:sp>
            <p:nvSpPr>
              <p:cNvPr id="7" name="Прямоугольник 6"/>
              <p:cNvSpPr/>
              <p:nvPr/>
            </p:nvSpPr>
            <p:spPr>
              <a:xfrm>
                <a:off x="3643306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4429124" y="4857760"/>
                <a:ext cx="785818" cy="714380"/>
              </a:xfrm>
              <a:prstGeom prst="rect">
                <a:avLst/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2" name="Овал 11"/>
            <p:cNvSpPr/>
            <p:nvPr/>
          </p:nvSpPr>
          <p:spPr>
            <a:xfrm>
              <a:off x="5857884" y="721521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6643702" y="721521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5357818" y="757240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572132" y="7358090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 rot="10800000">
              <a:off x="6143636" y="7572404"/>
              <a:ext cx="144000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3" name="Овал 32"/>
          <p:cNvSpPr/>
          <p:nvPr/>
        </p:nvSpPr>
        <p:spPr>
          <a:xfrm rot="16200000">
            <a:off x="4571438" y="3501000"/>
            <a:ext cx="144000" cy="14287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Левая фигурная скобка 75"/>
          <p:cNvSpPr/>
          <p:nvPr/>
        </p:nvSpPr>
        <p:spPr>
          <a:xfrm rot="16200000">
            <a:off x="4495922" y="4790962"/>
            <a:ext cx="857256" cy="2276736"/>
          </a:xfrm>
          <a:prstGeom prst="leftBrace">
            <a:avLst>
              <a:gd name="adj1" fmla="val 8333"/>
              <a:gd name="adj2" fmla="val 49352"/>
            </a:avLst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4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3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9" grpId="0" animBg="1"/>
      <p:bldP spid="7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6000">
              <a:schemeClr val="accent4">
                <a:lumMod val="60000"/>
                <a:lumOff val="40000"/>
                <a:alpha val="23000"/>
              </a:schemeClr>
            </a:gs>
            <a:gs pos="53000">
              <a:srgbClr val="D4DEFF"/>
            </a:gs>
            <a:gs pos="43000">
              <a:schemeClr val="accent5">
                <a:lumMod val="40000"/>
                <a:lumOff val="60000"/>
              </a:schemeClr>
            </a:gs>
            <a:gs pos="100000">
              <a:srgbClr val="96AB94"/>
            </a:gs>
          </a:gsLst>
          <a:path path="rect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2714620"/>
            <a:ext cx="72866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Материалы 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XII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олимпиады младших школьников (24 февраля 2008г) при малом Мехмате МГУ им. М.В.Ломоносова   </a:t>
            </a:r>
            <a:r>
              <a:rPr lang="ru-RU" sz="16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Младшая группа. – 1 класс.</a:t>
            </a:r>
          </a:p>
          <a:p>
            <a:pPr lvl="0" eaLnBrk="0" hangingPunct="0"/>
            <a:r>
              <a:rPr lang="en-US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http://mathbaby.narod.ru/uslov2008_1kl.htm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3786190"/>
            <a:ext cx="814393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Рисунки :</a:t>
            </a:r>
            <a:r>
              <a:rPr lang="ru-RU" dirty="0" smtClean="0"/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http://images.yandex.ru/yandsearch?p=66&amp;ed=1&amp;text=%D0%9F%D1%8F%D1%82%D0%B0%D1%87%D0%BE%D0%BA&amp;spsite=vision.rambler.ru&amp;img_url=www.f10ke.net%2Fuploads%2F3_2.thum.jpg&amp;rpt=simage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00232" y="285728"/>
            <a:ext cx="5500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Использованные  ресурсы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1142984"/>
            <a:ext cx="80010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В.Н.Рудницкая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«Дидактические материалы. Математика»  1 класс. 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часть</a:t>
            </a:r>
          </a:p>
          <a:p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2006 г. </a:t>
            </a:r>
          </a:p>
          <a:p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В.П.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Труднев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«Внеклассная работа по математике в начальной школе»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М., Просвещение , 1975 г.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714480" y="0"/>
            <a:ext cx="5957902" cy="814392"/>
          </a:xfrm>
        </p:spPr>
        <p:txBody>
          <a:bodyPr/>
          <a:lstStyle/>
          <a:p>
            <a:r>
              <a:rPr lang="ru-RU" b="1" dirty="0" smtClean="0">
                <a:solidFill>
                  <a:srgbClr val="333399"/>
                </a:solidFill>
                <a:latin typeface="Times New Roman" pitchFamily="18" charset="0"/>
                <a:cs typeface="Times New Roman" pitchFamily="18" charset="0"/>
              </a:rPr>
              <a:t>Подарки деда Мороза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4786346" cy="3714776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Мы на ёлке веселились,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Мы плясали и резвились.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После добрый дед Мороз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Нам подарки при поднёс. 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Дал большущие пакеты,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 них же – вкусные предметы.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Стала я пакет вскрывать,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Содержимое считать</a:t>
            </a:r>
            <a:r>
              <a:rPr lang="ru-RU" sz="24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43504" y="1214422"/>
            <a:ext cx="435771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5 конфет в бумажках синих,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5 орехов рядом с ним,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Груша с яблоком, один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Золотистый мандарин,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Плитка шоколада –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Вот была я рада!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Всё лежит в одном пакете,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Сосчитай предметы эти.</a:t>
            </a:r>
            <a:endParaRPr lang="ru-RU" b="1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newy19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4143380"/>
            <a:ext cx="1571636" cy="2241289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6858016" y="4929198"/>
            <a:ext cx="1428760" cy="1285884"/>
            <a:chOff x="6858016" y="5000636"/>
            <a:chExt cx="785818" cy="785818"/>
          </a:xfrm>
          <a:solidFill>
            <a:schemeClr val="bg1"/>
          </a:solidFill>
        </p:grpSpPr>
        <p:sp>
          <p:nvSpPr>
            <p:cNvPr id="6" name="Овал 5"/>
            <p:cNvSpPr/>
            <p:nvPr/>
          </p:nvSpPr>
          <p:spPr>
            <a:xfrm>
              <a:off x="6858016" y="5000636"/>
              <a:ext cx="785818" cy="78581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00892" y="5143512"/>
              <a:ext cx="525069" cy="50783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ru-RU" sz="4800" b="1" dirty="0" smtClean="0">
                  <a:latin typeface="Times New Roman" pitchFamily="18" charset="0"/>
                  <a:cs typeface="Times New Roman" pitchFamily="18" charset="0"/>
                </a:rPr>
                <a:t>14</a:t>
              </a:r>
              <a:endParaRPr lang="ru-RU" sz="4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214290"/>
            <a:ext cx="5143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– смекалки 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285860"/>
            <a:ext cx="8501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из наименьшего двузначного числа вычесть наибольшее однозначное число, то получится….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2285992"/>
            <a:ext cx="2857520" cy="642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10 – 9 = 1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4282" y="3214686"/>
            <a:ext cx="87154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в комнате расставить 5 стульев, чтобы у каждой из четырёх стен стояло по 2 стула.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43570" y="3786190"/>
            <a:ext cx="1143008" cy="107157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7000892" y="407194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86644" y="407194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143768" y="442913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500958" y="442913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7572396" y="4071942"/>
            <a:ext cx="214314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9" name="Группа 18"/>
          <p:cNvGrpSpPr/>
          <p:nvPr/>
        </p:nvGrpSpPr>
        <p:grpSpPr>
          <a:xfrm>
            <a:off x="1571604" y="4500570"/>
            <a:ext cx="1785950" cy="1714512"/>
            <a:chOff x="1571604" y="4500570"/>
            <a:chExt cx="1785950" cy="171451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1571604" y="4500570"/>
              <a:ext cx="1785950" cy="1714512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071802" y="592933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2357422" y="457200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1643042" y="5072074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1643042" y="5929330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3071802" y="4572008"/>
              <a:ext cx="214314" cy="21431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2357438" y="285750"/>
            <a:ext cx="48482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 b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Разгадай ребусы</a:t>
            </a:r>
            <a:r>
              <a:rPr lang="ru-RU" sz="2800">
                <a:latin typeface="Calibri" pitchFamily="34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571612"/>
            <a:ext cx="4786346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По  </a:t>
            </a:r>
            <a:r>
              <a:rPr lang="ru-RU" sz="13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2</a:t>
            </a:r>
            <a:r>
              <a:rPr lang="ru-RU" sz="8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+mn-lt"/>
              </a:rPr>
              <a:t>  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72198" y="1285860"/>
            <a:ext cx="2786082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7</a:t>
            </a:r>
            <a:r>
              <a:rPr lang="ru-RU" sz="9600" b="1" dirty="0">
                <a:ln w="1905">
                  <a:solidFill>
                    <a:schemeClr val="tx1"/>
                  </a:solidFill>
                </a:ln>
                <a:solidFill>
                  <a:srgbClr val="7030A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857752" y="4214818"/>
            <a:ext cx="3929090" cy="1862048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5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latin typeface="+mn-lt"/>
              </a:rPr>
              <a:t>100</a:t>
            </a:r>
            <a:r>
              <a:rPr lang="ru-RU" sz="80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latin typeface="+mn-lt"/>
              </a:rPr>
              <a:t> </a:t>
            </a:r>
            <a:r>
              <a:rPr lang="ru-RU" sz="8000" b="1" dirty="0" err="1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006600"/>
                </a:solidFill>
                <a:latin typeface="+mn-lt"/>
              </a:rPr>
              <a:t>лб</a:t>
            </a:r>
            <a:endParaRPr lang="ru-RU" sz="80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00660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4211122"/>
            <a:ext cx="3155031" cy="264687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6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40</a:t>
            </a:r>
            <a:r>
              <a:rPr lang="ru-RU" sz="8800" b="1" dirty="0">
                <a:ln w="1905">
                  <a:solidFill>
                    <a:schemeClr val="tx1"/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14290"/>
            <a:ext cx="50006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Игры с палочками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2984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Из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палочек  сложите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одинаковых квадрата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1000100" y="2143116"/>
            <a:ext cx="2148760" cy="720000"/>
            <a:chOff x="1000100" y="2143116"/>
            <a:chExt cx="2148760" cy="7200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000100" y="214311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714480" y="214311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2428860" y="214311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929058" y="2143116"/>
            <a:ext cx="1434380" cy="1434380"/>
            <a:chOff x="3929058" y="2143116"/>
            <a:chExt cx="1434380" cy="1434380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3929058" y="214311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43438" y="214311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643438" y="2857496"/>
              <a:ext cx="720000" cy="720000"/>
            </a:xfrm>
            <a:prstGeom prst="rect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0" y="4000504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Как сложить из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палочек 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треугольника?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2357422" y="4929198"/>
            <a:ext cx="2500330" cy="1285884"/>
            <a:chOff x="2357422" y="4786322"/>
            <a:chExt cx="1714512" cy="756000"/>
          </a:xfrm>
        </p:grpSpPr>
        <p:sp>
          <p:nvSpPr>
            <p:cNvPr id="13" name="Равнобедренный треугольник 12"/>
            <p:cNvSpPr/>
            <p:nvPr/>
          </p:nvSpPr>
          <p:spPr>
            <a:xfrm>
              <a:off x="2357422" y="4786322"/>
              <a:ext cx="857256" cy="756000"/>
            </a:xfrm>
            <a:prstGeom prst="triangl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Равнобедренный треугольник 13"/>
            <p:cNvSpPr/>
            <p:nvPr/>
          </p:nvSpPr>
          <p:spPr>
            <a:xfrm rot="10800000">
              <a:off x="2786050" y="4786322"/>
              <a:ext cx="857256" cy="756000"/>
            </a:xfrm>
            <a:prstGeom prst="triangl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Равнобедренный треугольник 14"/>
            <p:cNvSpPr/>
            <p:nvPr/>
          </p:nvSpPr>
          <p:spPr>
            <a:xfrm>
              <a:off x="3214678" y="4786322"/>
              <a:ext cx="857256" cy="756000"/>
            </a:xfrm>
            <a:prstGeom prst="triangle">
              <a:avLst/>
            </a:prstGeom>
            <a:solidFill>
              <a:schemeClr val="bg1"/>
            </a:solidFill>
            <a:ln w="571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36433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Уберите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4 палочки,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чтобы осталось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5 квадратов.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7" name="Прямая соединительная линия 146"/>
          <p:cNvCxnSpPr/>
          <p:nvPr/>
        </p:nvCxnSpPr>
        <p:spPr>
          <a:xfrm>
            <a:off x="5643570" y="2071678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6722072" y="2071678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единительная линия 149"/>
          <p:cNvCxnSpPr/>
          <p:nvPr/>
        </p:nvCxnSpPr>
        <p:spPr>
          <a:xfrm>
            <a:off x="5643570" y="3149966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единительная линия 150"/>
          <p:cNvCxnSpPr/>
          <p:nvPr/>
        </p:nvCxnSpPr>
        <p:spPr>
          <a:xfrm>
            <a:off x="6722072" y="3149966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Прямая соединительная линия 152"/>
          <p:cNvCxnSpPr/>
          <p:nvPr/>
        </p:nvCxnSpPr>
        <p:spPr>
          <a:xfrm>
            <a:off x="5643570" y="4228253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Прямая соединительная линия 154"/>
          <p:cNvCxnSpPr/>
          <p:nvPr/>
        </p:nvCxnSpPr>
        <p:spPr>
          <a:xfrm>
            <a:off x="6722072" y="4228253"/>
            <a:ext cx="1019049" cy="34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Прямая соединительная линия 156"/>
          <p:cNvCxnSpPr/>
          <p:nvPr/>
        </p:nvCxnSpPr>
        <p:spPr>
          <a:xfrm rot="5400000">
            <a:off x="5256937" y="2612354"/>
            <a:ext cx="776265" cy="29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Прямая соединительная линия 157"/>
          <p:cNvCxnSpPr/>
          <p:nvPr/>
        </p:nvCxnSpPr>
        <p:spPr>
          <a:xfrm rot="5400000">
            <a:off x="6335437" y="2612354"/>
            <a:ext cx="776265" cy="29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Прямая соединительная линия 158"/>
          <p:cNvCxnSpPr/>
          <p:nvPr/>
        </p:nvCxnSpPr>
        <p:spPr>
          <a:xfrm rot="5400000">
            <a:off x="7413939" y="2612354"/>
            <a:ext cx="776265" cy="29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Прямая соединительная линия 160"/>
          <p:cNvCxnSpPr/>
          <p:nvPr/>
        </p:nvCxnSpPr>
        <p:spPr>
          <a:xfrm rot="5400000">
            <a:off x="5256937" y="3690640"/>
            <a:ext cx="776265" cy="29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Прямая соединительная линия 161"/>
          <p:cNvCxnSpPr/>
          <p:nvPr/>
        </p:nvCxnSpPr>
        <p:spPr>
          <a:xfrm rot="5400000">
            <a:off x="6335437" y="3690640"/>
            <a:ext cx="776265" cy="2997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Прямая соединительная линия 163"/>
          <p:cNvCxnSpPr/>
          <p:nvPr/>
        </p:nvCxnSpPr>
        <p:spPr>
          <a:xfrm rot="5400000">
            <a:off x="7333814" y="3615225"/>
            <a:ext cx="932017" cy="149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Прямая соединительная линия 171"/>
          <p:cNvCxnSpPr/>
          <p:nvPr/>
        </p:nvCxnSpPr>
        <p:spPr>
          <a:xfrm>
            <a:off x="714348" y="1928802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Прямая соединительная линия 172"/>
          <p:cNvCxnSpPr/>
          <p:nvPr/>
        </p:nvCxnSpPr>
        <p:spPr>
          <a:xfrm>
            <a:off x="1553571" y="1928802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Прямая соединительная линия 173"/>
          <p:cNvCxnSpPr/>
          <p:nvPr/>
        </p:nvCxnSpPr>
        <p:spPr>
          <a:xfrm>
            <a:off x="2392793" y="1928802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единительная линия 174"/>
          <p:cNvCxnSpPr/>
          <p:nvPr/>
        </p:nvCxnSpPr>
        <p:spPr>
          <a:xfrm>
            <a:off x="714348" y="2767914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Прямая соединительная линия 175"/>
          <p:cNvCxnSpPr/>
          <p:nvPr/>
        </p:nvCxnSpPr>
        <p:spPr>
          <a:xfrm>
            <a:off x="1553571" y="2767914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Прямая соединительная линия 176"/>
          <p:cNvCxnSpPr/>
          <p:nvPr/>
        </p:nvCxnSpPr>
        <p:spPr>
          <a:xfrm>
            <a:off x="2392793" y="2767914"/>
            <a:ext cx="839223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единительная линия 177"/>
          <p:cNvCxnSpPr/>
          <p:nvPr/>
        </p:nvCxnSpPr>
        <p:spPr>
          <a:xfrm>
            <a:off x="714348" y="3607026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единительная линия 178"/>
          <p:cNvCxnSpPr/>
          <p:nvPr/>
        </p:nvCxnSpPr>
        <p:spPr>
          <a:xfrm>
            <a:off x="2392793" y="3607026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Прямая соединительная линия 179"/>
          <p:cNvCxnSpPr/>
          <p:nvPr/>
        </p:nvCxnSpPr>
        <p:spPr>
          <a:xfrm>
            <a:off x="1553571" y="3607026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Прямая соединительная линия 180"/>
          <p:cNvCxnSpPr/>
          <p:nvPr/>
        </p:nvCxnSpPr>
        <p:spPr>
          <a:xfrm>
            <a:off x="2392793" y="4446137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Прямая соединительная линия 181"/>
          <p:cNvCxnSpPr/>
          <p:nvPr/>
        </p:nvCxnSpPr>
        <p:spPr>
          <a:xfrm rot="5400000">
            <a:off x="413474" y="2349550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Прямая соединительная линия 182"/>
          <p:cNvCxnSpPr/>
          <p:nvPr/>
        </p:nvCxnSpPr>
        <p:spPr>
          <a:xfrm rot="5400000">
            <a:off x="1252696" y="2349550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Прямая соединительная линия 183"/>
          <p:cNvCxnSpPr/>
          <p:nvPr/>
        </p:nvCxnSpPr>
        <p:spPr>
          <a:xfrm rot="5400000">
            <a:off x="2091919" y="2349550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единительная линия 184"/>
          <p:cNvCxnSpPr/>
          <p:nvPr/>
        </p:nvCxnSpPr>
        <p:spPr>
          <a:xfrm rot="5400000">
            <a:off x="2931142" y="2349550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единительная линия 185"/>
          <p:cNvCxnSpPr/>
          <p:nvPr/>
        </p:nvCxnSpPr>
        <p:spPr>
          <a:xfrm rot="5400000">
            <a:off x="413474" y="3188661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единительная линия 186"/>
          <p:cNvCxnSpPr/>
          <p:nvPr/>
        </p:nvCxnSpPr>
        <p:spPr>
          <a:xfrm rot="5400000">
            <a:off x="1252696" y="3188661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Прямая соединительная линия 187"/>
          <p:cNvCxnSpPr/>
          <p:nvPr/>
        </p:nvCxnSpPr>
        <p:spPr>
          <a:xfrm rot="5400000">
            <a:off x="2931142" y="3188661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Прямая соединительная линия 188"/>
          <p:cNvCxnSpPr/>
          <p:nvPr/>
        </p:nvCxnSpPr>
        <p:spPr>
          <a:xfrm rot="5400000">
            <a:off x="2029567" y="3129974"/>
            <a:ext cx="725286" cy="116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Прямая соединительная линия 189"/>
          <p:cNvCxnSpPr/>
          <p:nvPr/>
        </p:nvCxnSpPr>
        <p:spPr>
          <a:xfrm rot="5400000">
            <a:off x="413474" y="4027773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единительная линия 190"/>
          <p:cNvCxnSpPr/>
          <p:nvPr/>
        </p:nvCxnSpPr>
        <p:spPr>
          <a:xfrm rot="5400000">
            <a:off x="2931142" y="4027773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единительная линия 191"/>
          <p:cNvCxnSpPr/>
          <p:nvPr/>
        </p:nvCxnSpPr>
        <p:spPr>
          <a:xfrm rot="5400000">
            <a:off x="2091919" y="4027773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единительная линия 192"/>
          <p:cNvCxnSpPr/>
          <p:nvPr/>
        </p:nvCxnSpPr>
        <p:spPr>
          <a:xfrm rot="5400000">
            <a:off x="1252696" y="4027773"/>
            <a:ext cx="604081" cy="23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Прямая соединительная линия 193"/>
          <p:cNvCxnSpPr/>
          <p:nvPr/>
        </p:nvCxnSpPr>
        <p:spPr>
          <a:xfrm>
            <a:off x="1553571" y="4446137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Прямая соединительная линия 194"/>
          <p:cNvCxnSpPr/>
          <p:nvPr/>
        </p:nvCxnSpPr>
        <p:spPr>
          <a:xfrm>
            <a:off x="714348" y="4446137"/>
            <a:ext cx="792961" cy="266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4714876" y="214290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Переложите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3 палочки так, чтобы получилось </a:t>
            </a:r>
          </a:p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3 равных квадрата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993 -0.00185 L 0.11858 -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07407E-6 L 0.34739 -0.16436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4444 -0.15857 " pathEditMode="relative" rAng="0" ptsTypes="AA">
                                      <p:cBhvr>
                                        <p:cTn id="30" dur="3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571472" y="5072074"/>
            <a:ext cx="792961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Жили-были три девочки: Таня, Лена и Даша.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Таня выше Лены, Лена выше Даши.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Кого из них как зовут?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Рисунок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1071546"/>
            <a:ext cx="1459711" cy="2643182"/>
          </a:xfrm>
          <a:prstGeom prst="rect">
            <a:avLst/>
          </a:prstGeom>
        </p:spPr>
      </p:pic>
      <p:pic>
        <p:nvPicPr>
          <p:cNvPr id="6" name="Рисунок 5" descr="Рисунок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214290"/>
            <a:ext cx="2105643" cy="3451772"/>
          </a:xfrm>
          <a:prstGeom prst="rect">
            <a:avLst/>
          </a:prstGeom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3306" y="1714488"/>
            <a:ext cx="1256607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714480" y="3857628"/>
            <a:ext cx="1500198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Лена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28992" y="3857628"/>
            <a:ext cx="1500198" cy="50006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Даша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14942" y="3857628"/>
            <a:ext cx="1500198" cy="500066"/>
          </a:xfrm>
          <a:prstGeom prst="rect">
            <a:avLst/>
          </a:prstGeom>
          <a:solidFill>
            <a:srgbClr val="00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Таня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428604"/>
            <a:ext cx="87154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Стоит в поле дуб, а на дубе 8 веток. На каждой ветке по 2 крупные сладкие сливы. Сколько слив ты можешь собрать? 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2285992"/>
            <a:ext cx="86439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По небу летали воробей, ворона, стрекоза, ласточка и шмель. Сколько птиц летало? </a:t>
            </a:r>
            <a:endParaRPr lang="ru-RU" sz="2800" b="1" dirty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4143380"/>
            <a:ext cx="81439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Сколько концов у трёх с половиной палок?</a:t>
            </a:r>
            <a:endParaRPr lang="ru-RU" sz="28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2928926" y="2714620"/>
            <a:ext cx="114300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357686" y="2714620"/>
            <a:ext cx="1000132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2285984" y="4929198"/>
            <a:ext cx="2071702" cy="2143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57620" y="5786454"/>
            <a:ext cx="1071570" cy="2143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357554" y="5357826"/>
            <a:ext cx="2071702" cy="2143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643438" y="4929198"/>
            <a:ext cx="2071702" cy="21431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643570" y="5286388"/>
            <a:ext cx="714380" cy="923330"/>
          </a:xfrm>
          <a:prstGeom prst="rect">
            <a:avLst/>
          </a:prstGeom>
          <a:solidFill>
            <a:schemeClr val="tx2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8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7143768" y="2714620"/>
            <a:ext cx="1500198" cy="158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2"/>
      <p:bldP spid="5" grpId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4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3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2714620"/>
            <a:ext cx="1071570" cy="3000396"/>
          </a:xfrm>
          <a:prstGeom prst="rect">
            <a:avLst/>
          </a:prstGeom>
          <a:noFill/>
        </p:spPr>
      </p:pic>
      <p:pic>
        <p:nvPicPr>
          <p:cNvPr id="16" name="Picture 23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2786058"/>
            <a:ext cx="1071570" cy="3000396"/>
          </a:xfrm>
          <a:prstGeom prst="rect">
            <a:avLst/>
          </a:prstGeom>
          <a:noFill/>
        </p:spPr>
      </p:pic>
      <p:pic>
        <p:nvPicPr>
          <p:cNvPr id="17" name="Picture 23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2714620"/>
            <a:ext cx="1071570" cy="3000396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Estrangelo Edessa" pitchFamily="66"/>
              </a:rPr>
              <a:t>Посадил </a:t>
            </a:r>
            <a:r>
              <a:rPr lang="ru-RU" sz="2800" dirty="0" smtClean="0">
                <a:latin typeface="Times New Roman" pitchFamily="18" charset="0"/>
                <a:cs typeface="Estrangelo Edessa" pitchFamily="66"/>
              </a:rPr>
              <a:t>д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Estrangelo Edessa" pitchFamily="66"/>
              </a:rPr>
              <a:t>ед вдоль одной тропинки три берёзы. Бабка между каждыми соседними берёзами посадила липы. А внучка между каждыми соседними деревьями посадила по кустику роз. Сколько кустиков роз посадила внучка? 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28596" y="5286388"/>
            <a:ext cx="8215370" cy="785818"/>
          </a:xfrm>
          <a:prstGeom prst="flowChartAlternateProcess">
            <a:avLst/>
          </a:prstGeom>
          <a:solidFill>
            <a:srgbClr val="CC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10" descr="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14546" y="2786058"/>
            <a:ext cx="1628775" cy="2571768"/>
          </a:xfrm>
          <a:prstGeom prst="rect">
            <a:avLst/>
          </a:prstGeom>
          <a:noFill/>
        </p:spPr>
      </p:pic>
      <p:pic>
        <p:nvPicPr>
          <p:cNvPr id="18" name="Picture 10" descr="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786058"/>
            <a:ext cx="1628775" cy="2571768"/>
          </a:xfrm>
          <a:prstGeom prst="rect">
            <a:avLst/>
          </a:prstGeom>
          <a:noFill/>
        </p:spPr>
      </p:pic>
      <p:pic>
        <p:nvPicPr>
          <p:cNvPr id="22" name="Рисунок 21" descr="J0296329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00166" y="4643446"/>
            <a:ext cx="988671" cy="642942"/>
          </a:xfrm>
          <a:prstGeom prst="rect">
            <a:avLst/>
          </a:prstGeom>
        </p:spPr>
      </p:pic>
      <p:pic>
        <p:nvPicPr>
          <p:cNvPr id="23" name="Рисунок 22" descr="J0296329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571868" y="4643446"/>
            <a:ext cx="988671" cy="642942"/>
          </a:xfrm>
          <a:prstGeom prst="rect">
            <a:avLst/>
          </a:prstGeom>
        </p:spPr>
      </p:pic>
      <p:pic>
        <p:nvPicPr>
          <p:cNvPr id="24" name="Рисунок 23" descr="J0296329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72066" y="4643446"/>
            <a:ext cx="988671" cy="642942"/>
          </a:xfrm>
          <a:prstGeom prst="rect">
            <a:avLst/>
          </a:prstGeom>
        </p:spPr>
      </p:pic>
      <p:pic>
        <p:nvPicPr>
          <p:cNvPr id="25" name="Рисунок 24" descr="J0296329.WM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58016" y="4643446"/>
            <a:ext cx="988671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662</Words>
  <Application>Microsoft Office PowerPoint</Application>
  <PresentationFormat>Экран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Занимательная математика</vt:lpstr>
      <vt:lpstr>Подарки деда Мороза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COMP</dc:creator>
  <cp:lastModifiedBy>Serega</cp:lastModifiedBy>
  <cp:revision>80</cp:revision>
  <dcterms:created xsi:type="dcterms:W3CDTF">2009-01-04T13:56:42Z</dcterms:created>
  <dcterms:modified xsi:type="dcterms:W3CDTF">2013-12-09T16:07:51Z</dcterms:modified>
</cp:coreProperties>
</file>