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gif" ContentType="image/gif"/>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Override PartName="/ppt/notesSlides/notesSlide1.xml" ContentType="application/vnd.openxmlformats-officedocument.presentationml.notesSlide+xml"/>
  <Default Extension="png" ContentType="image/png"/>
  <Override PartName="/ppt/diagrams/colors2.xml" ContentType="application/vnd.openxmlformats-officedocument.drawingml.diagramCol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56" r:id="rId2"/>
    <p:sldId id="257" r:id="rId3"/>
    <p:sldId id="267" r:id="rId4"/>
    <p:sldId id="258" r:id="rId5"/>
    <p:sldId id="259" r:id="rId6"/>
    <p:sldId id="260" r:id="rId7"/>
    <p:sldId id="261" r:id="rId8"/>
    <p:sldId id="262" r:id="rId9"/>
    <p:sldId id="263" r:id="rId10"/>
    <p:sldId id="269" r:id="rId11"/>
    <p:sldId id="264" r:id="rId12"/>
    <p:sldId id="265" r:id="rId13"/>
    <p:sldId id="268" r:id="rId14"/>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00"/>
    <a:srgbClr val="00FF99"/>
    <a:srgbClr val="99FF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5" d="100"/>
          <a:sy n="65" d="100"/>
        </p:scale>
        <p:origin x="-114" y="-19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15FD719-555F-4358-B2D7-4227F2EE8013}"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ru-RU"/>
        </a:p>
      </dgm:t>
    </dgm:pt>
    <dgm:pt modelId="{CDADF9B7-B7A4-4734-90A6-FCA0284B692D}">
      <dgm:prSet phldrT="[Текст]"/>
      <dgm:spPr/>
      <dgm:t>
        <a:bodyPr/>
        <a:lstStyle/>
        <a:p>
          <a:r>
            <a:rPr lang="ru-RU" dirty="0" smtClean="0"/>
            <a:t>Дано:</a:t>
          </a:r>
          <a:endParaRPr lang="ru-RU" dirty="0"/>
        </a:p>
      </dgm:t>
    </dgm:pt>
    <dgm:pt modelId="{758A6386-3E04-47C5-BF26-1E40688A51F9}" type="parTrans" cxnId="{598F1E97-8A8B-46D2-9F37-F4A02D853A65}">
      <dgm:prSet/>
      <dgm:spPr/>
      <dgm:t>
        <a:bodyPr/>
        <a:lstStyle/>
        <a:p>
          <a:endParaRPr lang="ru-RU"/>
        </a:p>
      </dgm:t>
    </dgm:pt>
    <dgm:pt modelId="{20887C84-0860-4B43-B207-C61392F959AB}" type="sibTrans" cxnId="{598F1E97-8A8B-46D2-9F37-F4A02D853A65}">
      <dgm:prSet/>
      <dgm:spPr/>
      <dgm:t>
        <a:bodyPr/>
        <a:lstStyle/>
        <a:p>
          <a:endParaRPr lang="ru-RU"/>
        </a:p>
      </dgm:t>
    </dgm:pt>
    <dgm:pt modelId="{7BD6D59E-2C73-4A88-BA7C-AC251F9F282E}">
      <dgm:prSet phldrT="[Текст]"/>
      <dgm:spPr/>
      <dgm:t>
        <a:bodyPr/>
        <a:lstStyle/>
        <a:p>
          <a:r>
            <a:rPr lang="ru-RU" dirty="0" smtClean="0"/>
            <a:t>Станок – А(2000)</a:t>
          </a:r>
          <a:endParaRPr lang="ru-RU" dirty="0"/>
        </a:p>
      </dgm:t>
    </dgm:pt>
    <dgm:pt modelId="{7C20AC50-9A04-456F-931F-C4EF5267411B}" type="parTrans" cxnId="{115E2054-7222-4186-9B24-AAFDE5F18993}">
      <dgm:prSet/>
      <dgm:spPr/>
      <dgm:t>
        <a:bodyPr/>
        <a:lstStyle/>
        <a:p>
          <a:endParaRPr lang="ru-RU"/>
        </a:p>
      </dgm:t>
    </dgm:pt>
    <dgm:pt modelId="{A4E9E87A-FE8C-433E-87A8-CE8F9D7A49F2}" type="sibTrans" cxnId="{115E2054-7222-4186-9B24-AAFDE5F18993}">
      <dgm:prSet/>
      <dgm:spPr/>
      <dgm:t>
        <a:bodyPr/>
        <a:lstStyle/>
        <a:p>
          <a:endParaRPr lang="ru-RU"/>
        </a:p>
      </dgm:t>
    </dgm:pt>
    <dgm:pt modelId="{D98678AB-A53E-4A99-86F0-DF5CBF6BFAE4}">
      <dgm:prSet phldrT="[Текст]"/>
      <dgm:spPr/>
      <dgm:t>
        <a:bodyPr/>
        <a:lstStyle/>
        <a:p>
          <a:r>
            <a:rPr lang="ru-RU" dirty="0" smtClean="0"/>
            <a:t>15000 рублей в банке</a:t>
          </a:r>
          <a:endParaRPr lang="ru-RU" dirty="0"/>
        </a:p>
      </dgm:t>
    </dgm:pt>
    <dgm:pt modelId="{176BD5BB-05D5-4A74-9D40-66381DE4D959}" type="parTrans" cxnId="{CE6F0EC4-12F9-4C39-8EEE-75A9D504C063}">
      <dgm:prSet/>
      <dgm:spPr/>
      <dgm:t>
        <a:bodyPr/>
        <a:lstStyle/>
        <a:p>
          <a:endParaRPr lang="ru-RU"/>
        </a:p>
      </dgm:t>
    </dgm:pt>
    <dgm:pt modelId="{33036153-85DF-47D5-BA2B-B17D0E6FC5FC}" type="sibTrans" cxnId="{CE6F0EC4-12F9-4C39-8EEE-75A9D504C063}">
      <dgm:prSet/>
      <dgm:spPr/>
      <dgm:t>
        <a:bodyPr/>
        <a:lstStyle/>
        <a:p>
          <a:endParaRPr lang="ru-RU"/>
        </a:p>
      </dgm:t>
    </dgm:pt>
    <dgm:pt modelId="{1D07D43D-9C09-46D6-A63D-72FCA16037AA}">
      <dgm:prSet phldrT="[Текст]"/>
      <dgm:spPr/>
      <dgm:t>
        <a:bodyPr/>
        <a:lstStyle/>
        <a:p>
          <a:r>
            <a:rPr lang="ru-RU" dirty="0" smtClean="0"/>
            <a:t>Производство </a:t>
          </a:r>
          <a:endParaRPr lang="ru-RU" dirty="0"/>
        </a:p>
      </dgm:t>
    </dgm:pt>
    <dgm:pt modelId="{32EC2759-9C01-40DE-A2FA-7A77F978F29E}" type="parTrans" cxnId="{5734805B-0A7D-4A22-9219-D45A10A457C9}">
      <dgm:prSet/>
      <dgm:spPr/>
      <dgm:t>
        <a:bodyPr/>
        <a:lstStyle/>
        <a:p>
          <a:endParaRPr lang="ru-RU"/>
        </a:p>
      </dgm:t>
    </dgm:pt>
    <dgm:pt modelId="{2B982100-439E-4EE1-939B-3CBFE7BEF767}" type="sibTrans" cxnId="{5734805B-0A7D-4A22-9219-D45A10A457C9}">
      <dgm:prSet/>
      <dgm:spPr/>
      <dgm:t>
        <a:bodyPr/>
        <a:lstStyle/>
        <a:p>
          <a:endParaRPr lang="ru-RU"/>
        </a:p>
      </dgm:t>
    </dgm:pt>
    <dgm:pt modelId="{B707D75A-4EB9-46B0-BE4D-7EAD6E2ADA55}">
      <dgm:prSet phldrT="[Текст]"/>
      <dgm:spPr/>
      <dgm:t>
        <a:bodyPr/>
        <a:lstStyle/>
        <a:p>
          <a:r>
            <a:rPr lang="ru-RU" dirty="0" smtClean="0"/>
            <a:t>А – 100</a:t>
          </a:r>
          <a:endParaRPr lang="ru-RU" dirty="0"/>
        </a:p>
      </dgm:t>
    </dgm:pt>
    <dgm:pt modelId="{943127BF-4E58-48C8-AE95-9E01659FD415}" type="parTrans" cxnId="{E5D4504D-C0A0-44CF-9D17-6FE621E9965F}">
      <dgm:prSet/>
      <dgm:spPr/>
      <dgm:t>
        <a:bodyPr/>
        <a:lstStyle/>
        <a:p>
          <a:endParaRPr lang="ru-RU"/>
        </a:p>
      </dgm:t>
    </dgm:pt>
    <dgm:pt modelId="{81977AC5-BC6F-4A8F-85ED-D93E68AD5700}" type="sibTrans" cxnId="{E5D4504D-C0A0-44CF-9D17-6FE621E9965F}">
      <dgm:prSet/>
      <dgm:spPr/>
      <dgm:t>
        <a:bodyPr/>
        <a:lstStyle/>
        <a:p>
          <a:endParaRPr lang="ru-RU"/>
        </a:p>
      </dgm:t>
    </dgm:pt>
    <dgm:pt modelId="{C6A841AD-3078-4592-9387-1E508D363DB5}">
      <dgm:prSet phldrT="[Текст]"/>
      <dgm:spPr/>
      <dgm:t>
        <a:bodyPr/>
        <a:lstStyle/>
        <a:p>
          <a:r>
            <a:rPr lang="ru-RU" dirty="0" smtClean="0"/>
            <a:t>С – 200</a:t>
          </a:r>
          <a:endParaRPr lang="ru-RU" dirty="0"/>
        </a:p>
      </dgm:t>
    </dgm:pt>
    <dgm:pt modelId="{AC413D74-911B-48B8-BD17-617A64BD9AFF}" type="parTrans" cxnId="{B1F865AA-D78F-461E-907B-FEC22F171F60}">
      <dgm:prSet/>
      <dgm:spPr/>
      <dgm:t>
        <a:bodyPr/>
        <a:lstStyle/>
        <a:p>
          <a:endParaRPr lang="ru-RU"/>
        </a:p>
      </dgm:t>
    </dgm:pt>
    <dgm:pt modelId="{E8934EE4-52AF-4F25-917A-6202D2B6931C}" type="sibTrans" cxnId="{B1F865AA-D78F-461E-907B-FEC22F171F60}">
      <dgm:prSet/>
      <dgm:spPr/>
      <dgm:t>
        <a:bodyPr/>
        <a:lstStyle/>
        <a:p>
          <a:endParaRPr lang="ru-RU"/>
        </a:p>
      </dgm:t>
    </dgm:pt>
    <dgm:pt modelId="{CAE97722-80BE-4460-9975-39ECA067691B}">
      <dgm:prSet phldrT="[Текст]"/>
      <dgm:spPr/>
      <dgm:t>
        <a:bodyPr/>
        <a:lstStyle/>
        <a:p>
          <a:r>
            <a:rPr lang="ru-RU" dirty="0" smtClean="0"/>
            <a:t>Дополнительная информация</a:t>
          </a:r>
          <a:endParaRPr lang="ru-RU" dirty="0"/>
        </a:p>
      </dgm:t>
    </dgm:pt>
    <dgm:pt modelId="{CCD3F7BD-8736-4DD6-AA62-2476EE7B0EC0}" type="parTrans" cxnId="{631D7F0F-C39C-40EA-B5EA-927C3373AECE}">
      <dgm:prSet/>
      <dgm:spPr/>
      <dgm:t>
        <a:bodyPr/>
        <a:lstStyle/>
        <a:p>
          <a:endParaRPr lang="ru-RU"/>
        </a:p>
      </dgm:t>
    </dgm:pt>
    <dgm:pt modelId="{FACE94BE-0281-4059-ACA9-04249F2B9C15}" type="sibTrans" cxnId="{631D7F0F-C39C-40EA-B5EA-927C3373AECE}">
      <dgm:prSet/>
      <dgm:spPr/>
      <dgm:t>
        <a:bodyPr/>
        <a:lstStyle/>
        <a:p>
          <a:endParaRPr lang="ru-RU"/>
        </a:p>
      </dgm:t>
    </dgm:pt>
    <dgm:pt modelId="{4229FA01-A681-4D50-97C0-D29E5DD5F2DA}">
      <dgm:prSet phldrT="[Текст]"/>
      <dgm:spPr/>
      <dgm:t>
        <a:bodyPr/>
        <a:lstStyle/>
        <a:p>
          <a:r>
            <a:rPr lang="ru-RU" dirty="0" smtClean="0"/>
            <a:t>Можно взять кредит под 10% годовых</a:t>
          </a:r>
          <a:endParaRPr lang="ru-RU" dirty="0"/>
        </a:p>
      </dgm:t>
    </dgm:pt>
    <dgm:pt modelId="{8AF54EA0-F9B4-44CA-BE5D-4743719AD471}" type="parTrans" cxnId="{0B3F5F8C-2A9E-4479-951E-EB2C6E14D303}">
      <dgm:prSet/>
      <dgm:spPr/>
      <dgm:t>
        <a:bodyPr/>
        <a:lstStyle/>
        <a:p>
          <a:endParaRPr lang="ru-RU"/>
        </a:p>
      </dgm:t>
    </dgm:pt>
    <dgm:pt modelId="{CAE6C1DD-E27A-4B70-8B8F-7C5E32E726D2}" type="sibTrans" cxnId="{0B3F5F8C-2A9E-4479-951E-EB2C6E14D303}">
      <dgm:prSet/>
      <dgm:spPr/>
      <dgm:t>
        <a:bodyPr/>
        <a:lstStyle/>
        <a:p>
          <a:endParaRPr lang="ru-RU"/>
        </a:p>
      </dgm:t>
    </dgm:pt>
    <dgm:pt modelId="{57EB177F-04DB-435C-A4BE-8A3DE6689088}">
      <dgm:prSet phldrT="[Текст]"/>
      <dgm:spPr/>
      <dgm:t>
        <a:bodyPr/>
        <a:lstStyle/>
        <a:p>
          <a:r>
            <a:rPr lang="ru-RU" dirty="0" smtClean="0"/>
            <a:t>В - 150</a:t>
          </a:r>
          <a:endParaRPr lang="ru-RU" dirty="0"/>
        </a:p>
      </dgm:t>
    </dgm:pt>
    <dgm:pt modelId="{0ACFE724-50E4-49F3-868A-C5DAED40B3C2}" type="parTrans" cxnId="{A70A12D1-10C8-4F6B-B5C6-24ECEB913F1E}">
      <dgm:prSet/>
      <dgm:spPr/>
    </dgm:pt>
    <dgm:pt modelId="{437477C4-A8F1-4640-A31D-8CA4CCF58F34}" type="sibTrans" cxnId="{A70A12D1-10C8-4F6B-B5C6-24ECEB913F1E}">
      <dgm:prSet/>
      <dgm:spPr/>
    </dgm:pt>
    <dgm:pt modelId="{02EF304E-173D-4231-BE95-44E8D3C4D688}" type="pres">
      <dgm:prSet presAssocID="{A15FD719-555F-4358-B2D7-4227F2EE8013}" presName="Name0" presStyleCnt="0">
        <dgm:presLayoutVars>
          <dgm:dir/>
          <dgm:animLvl val="lvl"/>
          <dgm:resizeHandles val="exact"/>
        </dgm:presLayoutVars>
      </dgm:prSet>
      <dgm:spPr/>
    </dgm:pt>
    <dgm:pt modelId="{430F1AED-7B7B-4F27-96DD-DFC1DDE6A355}" type="pres">
      <dgm:prSet presAssocID="{CDADF9B7-B7A4-4734-90A6-FCA0284B692D}" presName="linNode" presStyleCnt="0"/>
      <dgm:spPr/>
    </dgm:pt>
    <dgm:pt modelId="{A03EAD1C-D1C3-4695-8F94-7AEEEDC5CDD0}" type="pres">
      <dgm:prSet presAssocID="{CDADF9B7-B7A4-4734-90A6-FCA0284B692D}" presName="parentText" presStyleLbl="node1" presStyleIdx="0" presStyleCnt="3">
        <dgm:presLayoutVars>
          <dgm:chMax val="1"/>
          <dgm:bulletEnabled val="1"/>
        </dgm:presLayoutVars>
      </dgm:prSet>
      <dgm:spPr/>
      <dgm:t>
        <a:bodyPr/>
        <a:lstStyle/>
        <a:p>
          <a:endParaRPr lang="ru-RU"/>
        </a:p>
      </dgm:t>
    </dgm:pt>
    <dgm:pt modelId="{96C38DB5-80CB-4003-8BC7-538C88EDFCF6}" type="pres">
      <dgm:prSet presAssocID="{CDADF9B7-B7A4-4734-90A6-FCA0284B692D}" presName="descendantText" presStyleLbl="alignAccFollowNode1" presStyleIdx="0" presStyleCnt="3">
        <dgm:presLayoutVars>
          <dgm:bulletEnabled val="1"/>
        </dgm:presLayoutVars>
      </dgm:prSet>
      <dgm:spPr/>
      <dgm:t>
        <a:bodyPr/>
        <a:lstStyle/>
        <a:p>
          <a:endParaRPr lang="ru-RU"/>
        </a:p>
      </dgm:t>
    </dgm:pt>
    <dgm:pt modelId="{8E280BEF-D8C5-4A05-8341-D1658E035F17}" type="pres">
      <dgm:prSet presAssocID="{20887C84-0860-4B43-B207-C61392F959AB}" presName="sp" presStyleCnt="0"/>
      <dgm:spPr/>
    </dgm:pt>
    <dgm:pt modelId="{AC3C6827-4456-401E-B8AC-ED780161A26C}" type="pres">
      <dgm:prSet presAssocID="{1D07D43D-9C09-46D6-A63D-72FCA16037AA}" presName="linNode" presStyleCnt="0"/>
      <dgm:spPr/>
    </dgm:pt>
    <dgm:pt modelId="{A9504FBD-8A7F-45CD-9DD5-8AA3A5DBE823}" type="pres">
      <dgm:prSet presAssocID="{1D07D43D-9C09-46D6-A63D-72FCA16037AA}" presName="parentText" presStyleLbl="node1" presStyleIdx="1" presStyleCnt="3">
        <dgm:presLayoutVars>
          <dgm:chMax val="1"/>
          <dgm:bulletEnabled val="1"/>
        </dgm:presLayoutVars>
      </dgm:prSet>
      <dgm:spPr/>
    </dgm:pt>
    <dgm:pt modelId="{B358DFBD-D04F-4004-958D-800DCA2B5728}" type="pres">
      <dgm:prSet presAssocID="{1D07D43D-9C09-46D6-A63D-72FCA16037AA}" presName="descendantText" presStyleLbl="alignAccFollowNode1" presStyleIdx="1" presStyleCnt="3">
        <dgm:presLayoutVars>
          <dgm:bulletEnabled val="1"/>
        </dgm:presLayoutVars>
      </dgm:prSet>
      <dgm:spPr/>
      <dgm:t>
        <a:bodyPr/>
        <a:lstStyle/>
        <a:p>
          <a:endParaRPr lang="ru-RU"/>
        </a:p>
      </dgm:t>
    </dgm:pt>
    <dgm:pt modelId="{074ADD78-AD42-43ED-9F39-BF444719E8FB}" type="pres">
      <dgm:prSet presAssocID="{2B982100-439E-4EE1-939B-3CBFE7BEF767}" presName="sp" presStyleCnt="0"/>
      <dgm:spPr/>
    </dgm:pt>
    <dgm:pt modelId="{16B4EBBC-0C7B-4513-A1A2-F518CA92F5B7}" type="pres">
      <dgm:prSet presAssocID="{CAE97722-80BE-4460-9975-39ECA067691B}" presName="linNode" presStyleCnt="0"/>
      <dgm:spPr/>
    </dgm:pt>
    <dgm:pt modelId="{F33CC9B7-020F-407D-A469-435BA36E416F}" type="pres">
      <dgm:prSet presAssocID="{CAE97722-80BE-4460-9975-39ECA067691B}" presName="parentText" presStyleLbl="node1" presStyleIdx="2" presStyleCnt="3">
        <dgm:presLayoutVars>
          <dgm:chMax val="1"/>
          <dgm:bulletEnabled val="1"/>
        </dgm:presLayoutVars>
      </dgm:prSet>
      <dgm:spPr/>
    </dgm:pt>
    <dgm:pt modelId="{C6409FD8-B9D9-4C5B-8BC1-6E20F1C222D4}" type="pres">
      <dgm:prSet presAssocID="{CAE97722-80BE-4460-9975-39ECA067691B}" presName="descendantText" presStyleLbl="alignAccFollowNode1" presStyleIdx="2" presStyleCnt="3">
        <dgm:presLayoutVars>
          <dgm:bulletEnabled val="1"/>
        </dgm:presLayoutVars>
      </dgm:prSet>
      <dgm:spPr/>
      <dgm:t>
        <a:bodyPr/>
        <a:lstStyle/>
        <a:p>
          <a:endParaRPr lang="ru-RU"/>
        </a:p>
      </dgm:t>
    </dgm:pt>
  </dgm:ptLst>
  <dgm:cxnLst>
    <dgm:cxn modelId="{6D9D881D-49EB-42B1-A049-2ADE3F671FAC}" type="presOf" srcId="{A15FD719-555F-4358-B2D7-4227F2EE8013}" destId="{02EF304E-173D-4231-BE95-44E8D3C4D688}" srcOrd="0" destOrd="0" presId="urn:microsoft.com/office/officeart/2005/8/layout/vList5"/>
    <dgm:cxn modelId="{CE6F0EC4-12F9-4C39-8EEE-75A9D504C063}" srcId="{CDADF9B7-B7A4-4734-90A6-FCA0284B692D}" destId="{D98678AB-A53E-4A99-86F0-DF5CBF6BFAE4}" srcOrd="1" destOrd="0" parTransId="{176BD5BB-05D5-4A74-9D40-66381DE4D959}" sibTransId="{33036153-85DF-47D5-BA2B-B17D0E6FC5FC}"/>
    <dgm:cxn modelId="{25D77EAD-8C37-4752-8A0C-5ABA74AFC4EF}" type="presOf" srcId="{CAE97722-80BE-4460-9975-39ECA067691B}" destId="{F33CC9B7-020F-407D-A469-435BA36E416F}" srcOrd="0" destOrd="0" presId="urn:microsoft.com/office/officeart/2005/8/layout/vList5"/>
    <dgm:cxn modelId="{115E2054-7222-4186-9B24-AAFDE5F18993}" srcId="{CDADF9B7-B7A4-4734-90A6-FCA0284B692D}" destId="{7BD6D59E-2C73-4A88-BA7C-AC251F9F282E}" srcOrd="0" destOrd="0" parTransId="{7C20AC50-9A04-456F-931F-C4EF5267411B}" sibTransId="{A4E9E87A-FE8C-433E-87A8-CE8F9D7A49F2}"/>
    <dgm:cxn modelId="{06439A55-1C3C-4C0D-BFCB-EDDC258D2172}" type="presOf" srcId="{B707D75A-4EB9-46B0-BE4D-7EAD6E2ADA55}" destId="{B358DFBD-D04F-4004-958D-800DCA2B5728}" srcOrd="0" destOrd="0" presId="urn:microsoft.com/office/officeart/2005/8/layout/vList5"/>
    <dgm:cxn modelId="{B1F865AA-D78F-461E-907B-FEC22F171F60}" srcId="{1D07D43D-9C09-46D6-A63D-72FCA16037AA}" destId="{C6A841AD-3078-4592-9387-1E508D363DB5}" srcOrd="2" destOrd="0" parTransId="{AC413D74-911B-48B8-BD17-617A64BD9AFF}" sibTransId="{E8934EE4-52AF-4F25-917A-6202D2B6931C}"/>
    <dgm:cxn modelId="{0B3F5F8C-2A9E-4479-951E-EB2C6E14D303}" srcId="{CAE97722-80BE-4460-9975-39ECA067691B}" destId="{4229FA01-A681-4D50-97C0-D29E5DD5F2DA}" srcOrd="0" destOrd="0" parTransId="{8AF54EA0-F9B4-44CA-BE5D-4743719AD471}" sibTransId="{CAE6C1DD-E27A-4B70-8B8F-7C5E32E726D2}"/>
    <dgm:cxn modelId="{2847DD14-9CA4-4741-93D0-57D3A96A1C08}" type="presOf" srcId="{CDADF9B7-B7A4-4734-90A6-FCA0284B692D}" destId="{A03EAD1C-D1C3-4695-8F94-7AEEEDC5CDD0}" srcOrd="0" destOrd="0" presId="urn:microsoft.com/office/officeart/2005/8/layout/vList5"/>
    <dgm:cxn modelId="{F5EFF42A-922B-454F-9F3E-DD761BE9FD32}" type="presOf" srcId="{1D07D43D-9C09-46D6-A63D-72FCA16037AA}" destId="{A9504FBD-8A7F-45CD-9DD5-8AA3A5DBE823}" srcOrd="0" destOrd="0" presId="urn:microsoft.com/office/officeart/2005/8/layout/vList5"/>
    <dgm:cxn modelId="{1DF91563-EB1F-49EA-884B-236614C4716C}" type="presOf" srcId="{C6A841AD-3078-4592-9387-1E508D363DB5}" destId="{B358DFBD-D04F-4004-958D-800DCA2B5728}" srcOrd="0" destOrd="2" presId="urn:microsoft.com/office/officeart/2005/8/layout/vList5"/>
    <dgm:cxn modelId="{E5D4504D-C0A0-44CF-9D17-6FE621E9965F}" srcId="{1D07D43D-9C09-46D6-A63D-72FCA16037AA}" destId="{B707D75A-4EB9-46B0-BE4D-7EAD6E2ADA55}" srcOrd="0" destOrd="0" parTransId="{943127BF-4E58-48C8-AE95-9E01659FD415}" sibTransId="{81977AC5-BC6F-4A8F-85ED-D93E68AD5700}"/>
    <dgm:cxn modelId="{075DD55F-C569-44DD-8673-E61F46476805}" type="presOf" srcId="{D98678AB-A53E-4A99-86F0-DF5CBF6BFAE4}" destId="{96C38DB5-80CB-4003-8BC7-538C88EDFCF6}" srcOrd="0" destOrd="1" presId="urn:microsoft.com/office/officeart/2005/8/layout/vList5"/>
    <dgm:cxn modelId="{598F1E97-8A8B-46D2-9F37-F4A02D853A65}" srcId="{A15FD719-555F-4358-B2D7-4227F2EE8013}" destId="{CDADF9B7-B7A4-4734-90A6-FCA0284B692D}" srcOrd="0" destOrd="0" parTransId="{758A6386-3E04-47C5-BF26-1E40688A51F9}" sibTransId="{20887C84-0860-4B43-B207-C61392F959AB}"/>
    <dgm:cxn modelId="{12CFCCEA-DE11-44C4-9A6F-0EEB43AF4B87}" type="presOf" srcId="{4229FA01-A681-4D50-97C0-D29E5DD5F2DA}" destId="{C6409FD8-B9D9-4C5B-8BC1-6E20F1C222D4}" srcOrd="0" destOrd="0" presId="urn:microsoft.com/office/officeart/2005/8/layout/vList5"/>
    <dgm:cxn modelId="{FE68F3E4-2E4E-49E9-8BCB-B7CA9D7B49DB}" type="presOf" srcId="{57EB177F-04DB-435C-A4BE-8A3DE6689088}" destId="{B358DFBD-D04F-4004-958D-800DCA2B5728}" srcOrd="0" destOrd="1" presId="urn:microsoft.com/office/officeart/2005/8/layout/vList5"/>
    <dgm:cxn modelId="{5734805B-0A7D-4A22-9219-D45A10A457C9}" srcId="{A15FD719-555F-4358-B2D7-4227F2EE8013}" destId="{1D07D43D-9C09-46D6-A63D-72FCA16037AA}" srcOrd="1" destOrd="0" parTransId="{32EC2759-9C01-40DE-A2FA-7A77F978F29E}" sibTransId="{2B982100-439E-4EE1-939B-3CBFE7BEF767}"/>
    <dgm:cxn modelId="{A70A12D1-10C8-4F6B-B5C6-24ECEB913F1E}" srcId="{1D07D43D-9C09-46D6-A63D-72FCA16037AA}" destId="{57EB177F-04DB-435C-A4BE-8A3DE6689088}" srcOrd="1" destOrd="0" parTransId="{0ACFE724-50E4-49F3-868A-C5DAED40B3C2}" sibTransId="{437477C4-A8F1-4640-A31D-8CA4CCF58F34}"/>
    <dgm:cxn modelId="{1E7166B9-38CE-48BA-8B5A-6F8605DC09FB}" type="presOf" srcId="{7BD6D59E-2C73-4A88-BA7C-AC251F9F282E}" destId="{96C38DB5-80CB-4003-8BC7-538C88EDFCF6}" srcOrd="0" destOrd="0" presId="urn:microsoft.com/office/officeart/2005/8/layout/vList5"/>
    <dgm:cxn modelId="{631D7F0F-C39C-40EA-B5EA-927C3373AECE}" srcId="{A15FD719-555F-4358-B2D7-4227F2EE8013}" destId="{CAE97722-80BE-4460-9975-39ECA067691B}" srcOrd="2" destOrd="0" parTransId="{CCD3F7BD-8736-4DD6-AA62-2476EE7B0EC0}" sibTransId="{FACE94BE-0281-4059-ACA9-04249F2B9C15}"/>
    <dgm:cxn modelId="{6EBE06F2-A3C2-4EC1-B7FA-B4AC3E0ED549}" type="presParOf" srcId="{02EF304E-173D-4231-BE95-44E8D3C4D688}" destId="{430F1AED-7B7B-4F27-96DD-DFC1DDE6A355}" srcOrd="0" destOrd="0" presId="urn:microsoft.com/office/officeart/2005/8/layout/vList5"/>
    <dgm:cxn modelId="{62A2E451-06E8-4B54-91F5-3866D6555423}" type="presParOf" srcId="{430F1AED-7B7B-4F27-96DD-DFC1DDE6A355}" destId="{A03EAD1C-D1C3-4695-8F94-7AEEEDC5CDD0}" srcOrd="0" destOrd="0" presId="urn:microsoft.com/office/officeart/2005/8/layout/vList5"/>
    <dgm:cxn modelId="{D4D0C20D-9159-457B-94F2-F69E7142A8C8}" type="presParOf" srcId="{430F1AED-7B7B-4F27-96DD-DFC1DDE6A355}" destId="{96C38DB5-80CB-4003-8BC7-538C88EDFCF6}" srcOrd="1" destOrd="0" presId="urn:microsoft.com/office/officeart/2005/8/layout/vList5"/>
    <dgm:cxn modelId="{582E1FD3-234F-45D3-ACB4-CA4300E705FD}" type="presParOf" srcId="{02EF304E-173D-4231-BE95-44E8D3C4D688}" destId="{8E280BEF-D8C5-4A05-8341-D1658E035F17}" srcOrd="1" destOrd="0" presId="urn:microsoft.com/office/officeart/2005/8/layout/vList5"/>
    <dgm:cxn modelId="{54076872-F409-4499-984E-9817CECE0193}" type="presParOf" srcId="{02EF304E-173D-4231-BE95-44E8D3C4D688}" destId="{AC3C6827-4456-401E-B8AC-ED780161A26C}" srcOrd="2" destOrd="0" presId="urn:microsoft.com/office/officeart/2005/8/layout/vList5"/>
    <dgm:cxn modelId="{8BB5E06B-F458-4E3F-A58E-7FB395F3981A}" type="presParOf" srcId="{AC3C6827-4456-401E-B8AC-ED780161A26C}" destId="{A9504FBD-8A7F-45CD-9DD5-8AA3A5DBE823}" srcOrd="0" destOrd="0" presId="urn:microsoft.com/office/officeart/2005/8/layout/vList5"/>
    <dgm:cxn modelId="{25632D49-6A87-4D73-975D-C9D96FE5DD49}" type="presParOf" srcId="{AC3C6827-4456-401E-B8AC-ED780161A26C}" destId="{B358DFBD-D04F-4004-958D-800DCA2B5728}" srcOrd="1" destOrd="0" presId="urn:microsoft.com/office/officeart/2005/8/layout/vList5"/>
    <dgm:cxn modelId="{02A6A638-C033-4120-A7E5-460ECF144EBD}" type="presParOf" srcId="{02EF304E-173D-4231-BE95-44E8D3C4D688}" destId="{074ADD78-AD42-43ED-9F39-BF444719E8FB}" srcOrd="3" destOrd="0" presId="urn:microsoft.com/office/officeart/2005/8/layout/vList5"/>
    <dgm:cxn modelId="{390A867F-4C2A-4913-9F95-AF45DBE10444}" type="presParOf" srcId="{02EF304E-173D-4231-BE95-44E8D3C4D688}" destId="{16B4EBBC-0C7B-4513-A1A2-F518CA92F5B7}" srcOrd="4" destOrd="0" presId="urn:microsoft.com/office/officeart/2005/8/layout/vList5"/>
    <dgm:cxn modelId="{9C74679C-DCDF-45C3-A36D-490F6FA0CE06}" type="presParOf" srcId="{16B4EBBC-0C7B-4513-A1A2-F518CA92F5B7}" destId="{F33CC9B7-020F-407D-A469-435BA36E416F}" srcOrd="0" destOrd="0" presId="urn:microsoft.com/office/officeart/2005/8/layout/vList5"/>
    <dgm:cxn modelId="{1A76CBE0-9329-478C-97D4-4C0E8CC208F4}" type="presParOf" srcId="{16B4EBBC-0C7B-4513-A1A2-F518CA92F5B7}" destId="{C6409FD8-B9D9-4C5B-8BC1-6E20F1C222D4}" srcOrd="1" destOrd="0" presId="urn:microsoft.com/office/officeart/2005/8/layout/vList5"/>
  </dgm:cxnLst>
  <dgm:bg/>
  <dgm:whole/>
</dgm:dataModel>
</file>

<file path=ppt/diagrams/data2.xml><?xml version="1.0" encoding="utf-8"?>
<dgm:dataModel xmlns:dgm="http://schemas.openxmlformats.org/drawingml/2006/diagram" xmlns:a="http://schemas.openxmlformats.org/drawingml/2006/main">
  <dgm:ptLst>
    <dgm:pt modelId="{A15FD719-555F-4358-B2D7-4227F2EE8013}"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ru-RU"/>
        </a:p>
      </dgm:t>
    </dgm:pt>
    <dgm:pt modelId="{CDADF9B7-B7A4-4734-90A6-FCA0284B692D}">
      <dgm:prSet phldrT="[Текст]"/>
      <dgm:spPr/>
      <dgm:t>
        <a:bodyPr/>
        <a:lstStyle/>
        <a:p>
          <a:r>
            <a:rPr lang="ru-RU" dirty="0" smtClean="0"/>
            <a:t>Дано:</a:t>
          </a:r>
          <a:endParaRPr lang="ru-RU" dirty="0"/>
        </a:p>
      </dgm:t>
    </dgm:pt>
    <dgm:pt modelId="{758A6386-3E04-47C5-BF26-1E40688A51F9}" type="parTrans" cxnId="{598F1E97-8A8B-46D2-9F37-F4A02D853A65}">
      <dgm:prSet/>
      <dgm:spPr/>
      <dgm:t>
        <a:bodyPr/>
        <a:lstStyle/>
        <a:p>
          <a:endParaRPr lang="ru-RU"/>
        </a:p>
      </dgm:t>
    </dgm:pt>
    <dgm:pt modelId="{20887C84-0860-4B43-B207-C61392F959AB}" type="sibTrans" cxnId="{598F1E97-8A8B-46D2-9F37-F4A02D853A65}">
      <dgm:prSet/>
      <dgm:spPr/>
      <dgm:t>
        <a:bodyPr/>
        <a:lstStyle/>
        <a:p>
          <a:endParaRPr lang="ru-RU"/>
        </a:p>
      </dgm:t>
    </dgm:pt>
    <dgm:pt modelId="{7BD6D59E-2C73-4A88-BA7C-AC251F9F282E}">
      <dgm:prSet phldrT="[Текст]"/>
      <dgm:spPr/>
      <dgm:t>
        <a:bodyPr/>
        <a:lstStyle/>
        <a:p>
          <a:r>
            <a:rPr lang="ru-RU" dirty="0" smtClean="0"/>
            <a:t>если цена газеты 5 р. и выше — совсем не покупают, </a:t>
          </a:r>
          <a:endParaRPr lang="ru-RU" dirty="0"/>
        </a:p>
      </dgm:t>
    </dgm:pt>
    <dgm:pt modelId="{7C20AC50-9A04-456F-931F-C4EF5267411B}" type="parTrans" cxnId="{115E2054-7222-4186-9B24-AAFDE5F18993}">
      <dgm:prSet/>
      <dgm:spPr/>
      <dgm:t>
        <a:bodyPr/>
        <a:lstStyle/>
        <a:p>
          <a:endParaRPr lang="ru-RU"/>
        </a:p>
      </dgm:t>
    </dgm:pt>
    <dgm:pt modelId="{A4E9E87A-FE8C-433E-87A8-CE8F9D7A49F2}" type="sibTrans" cxnId="{115E2054-7222-4186-9B24-AAFDE5F18993}">
      <dgm:prSet/>
      <dgm:spPr/>
      <dgm:t>
        <a:bodyPr/>
        <a:lstStyle/>
        <a:p>
          <a:endParaRPr lang="ru-RU"/>
        </a:p>
      </dgm:t>
    </dgm:pt>
    <dgm:pt modelId="{1D07D43D-9C09-46D6-A63D-72FCA16037AA}">
      <dgm:prSet phldrT="[Текст]"/>
      <dgm:spPr/>
      <dgm:t>
        <a:bodyPr/>
        <a:lstStyle/>
        <a:p>
          <a:r>
            <a:rPr lang="ru-RU" dirty="0" smtClean="0"/>
            <a:t>Производство </a:t>
          </a:r>
          <a:endParaRPr lang="ru-RU" dirty="0"/>
        </a:p>
      </dgm:t>
    </dgm:pt>
    <dgm:pt modelId="{32EC2759-9C01-40DE-A2FA-7A77F978F29E}" type="parTrans" cxnId="{5734805B-0A7D-4A22-9219-D45A10A457C9}">
      <dgm:prSet/>
      <dgm:spPr/>
      <dgm:t>
        <a:bodyPr/>
        <a:lstStyle/>
        <a:p>
          <a:endParaRPr lang="ru-RU"/>
        </a:p>
      </dgm:t>
    </dgm:pt>
    <dgm:pt modelId="{2B982100-439E-4EE1-939B-3CBFE7BEF767}" type="sibTrans" cxnId="{5734805B-0A7D-4A22-9219-D45A10A457C9}">
      <dgm:prSet/>
      <dgm:spPr/>
      <dgm:t>
        <a:bodyPr/>
        <a:lstStyle/>
        <a:p>
          <a:endParaRPr lang="ru-RU"/>
        </a:p>
      </dgm:t>
    </dgm:pt>
    <dgm:pt modelId="{B707D75A-4EB9-46B0-BE4D-7EAD6E2ADA55}">
      <dgm:prSet phldrT="[Текст]"/>
      <dgm:spPr/>
      <dgm:t>
        <a:bodyPr/>
        <a:lstStyle/>
        <a:p>
          <a:r>
            <a:rPr lang="ru-RU" dirty="0" smtClean="0"/>
            <a:t>Газеты за коробку конфет</a:t>
          </a:r>
          <a:endParaRPr lang="ru-RU" dirty="0"/>
        </a:p>
      </dgm:t>
    </dgm:pt>
    <dgm:pt modelId="{943127BF-4E58-48C8-AE95-9E01659FD415}" type="parTrans" cxnId="{E5D4504D-C0A0-44CF-9D17-6FE621E9965F}">
      <dgm:prSet/>
      <dgm:spPr/>
      <dgm:t>
        <a:bodyPr/>
        <a:lstStyle/>
        <a:p>
          <a:endParaRPr lang="ru-RU"/>
        </a:p>
      </dgm:t>
    </dgm:pt>
    <dgm:pt modelId="{81977AC5-BC6F-4A8F-85ED-D93E68AD5700}" type="sibTrans" cxnId="{E5D4504D-C0A0-44CF-9D17-6FE621E9965F}">
      <dgm:prSet/>
      <dgm:spPr/>
      <dgm:t>
        <a:bodyPr/>
        <a:lstStyle/>
        <a:p>
          <a:endParaRPr lang="ru-RU"/>
        </a:p>
      </dgm:t>
    </dgm:pt>
    <dgm:pt modelId="{CAE97722-80BE-4460-9975-39ECA067691B}">
      <dgm:prSet phldrT="[Текст]"/>
      <dgm:spPr/>
      <dgm:t>
        <a:bodyPr/>
        <a:lstStyle/>
        <a:p>
          <a:r>
            <a:rPr lang="ru-RU" dirty="0" smtClean="0"/>
            <a:t>Дополнительная информация</a:t>
          </a:r>
          <a:endParaRPr lang="ru-RU" dirty="0"/>
        </a:p>
      </dgm:t>
    </dgm:pt>
    <dgm:pt modelId="{CCD3F7BD-8736-4DD6-AA62-2476EE7B0EC0}" type="parTrans" cxnId="{631D7F0F-C39C-40EA-B5EA-927C3373AECE}">
      <dgm:prSet/>
      <dgm:spPr/>
      <dgm:t>
        <a:bodyPr/>
        <a:lstStyle/>
        <a:p>
          <a:endParaRPr lang="ru-RU"/>
        </a:p>
      </dgm:t>
    </dgm:pt>
    <dgm:pt modelId="{FACE94BE-0281-4059-ACA9-04249F2B9C15}" type="sibTrans" cxnId="{631D7F0F-C39C-40EA-B5EA-927C3373AECE}">
      <dgm:prSet/>
      <dgm:spPr/>
      <dgm:t>
        <a:bodyPr/>
        <a:lstStyle/>
        <a:p>
          <a:endParaRPr lang="ru-RU"/>
        </a:p>
      </dgm:t>
    </dgm:pt>
    <dgm:pt modelId="{4229FA01-A681-4D50-97C0-D29E5DD5F2DA}">
      <dgm:prSet phldrT="[Текст]"/>
      <dgm:spPr/>
      <dgm:t>
        <a:bodyPr/>
        <a:lstStyle/>
        <a:p>
          <a:r>
            <a:rPr lang="ru-RU" dirty="0" smtClean="0"/>
            <a:t> Конкурент дает три  рубля,  если не будет продажи.</a:t>
          </a:r>
          <a:endParaRPr lang="ru-RU" dirty="0"/>
        </a:p>
      </dgm:t>
    </dgm:pt>
    <dgm:pt modelId="{8AF54EA0-F9B4-44CA-BE5D-4743719AD471}" type="parTrans" cxnId="{0B3F5F8C-2A9E-4479-951E-EB2C6E14D303}">
      <dgm:prSet/>
      <dgm:spPr/>
      <dgm:t>
        <a:bodyPr/>
        <a:lstStyle/>
        <a:p>
          <a:endParaRPr lang="ru-RU"/>
        </a:p>
      </dgm:t>
    </dgm:pt>
    <dgm:pt modelId="{CAE6C1DD-E27A-4B70-8B8F-7C5E32E726D2}" type="sibTrans" cxnId="{0B3F5F8C-2A9E-4479-951E-EB2C6E14D303}">
      <dgm:prSet/>
      <dgm:spPr/>
      <dgm:t>
        <a:bodyPr/>
        <a:lstStyle/>
        <a:p>
          <a:endParaRPr lang="ru-RU"/>
        </a:p>
      </dgm:t>
    </dgm:pt>
    <dgm:pt modelId="{93B5C1AF-58C5-478C-81BE-02A7168BAF85}">
      <dgm:prSet phldrT="[Текст]"/>
      <dgm:spPr/>
      <dgm:t>
        <a:bodyPr/>
        <a:lstStyle/>
        <a:p>
          <a:r>
            <a:rPr lang="ru-RU" dirty="0" smtClean="0"/>
            <a:t>≥  20 не удается.</a:t>
          </a:r>
          <a:endParaRPr lang="ru-RU" dirty="0"/>
        </a:p>
      </dgm:t>
    </dgm:pt>
    <dgm:pt modelId="{D2A4BB30-D0BE-4779-9EE7-5F5ABE169851}" type="parTrans" cxnId="{23FAF468-3B8A-4454-B299-773D0346E8C8}">
      <dgm:prSet/>
      <dgm:spPr/>
    </dgm:pt>
    <dgm:pt modelId="{CD649AFC-C297-4275-8808-0342F7FE74B1}" type="sibTrans" cxnId="{23FAF468-3B8A-4454-B299-773D0346E8C8}">
      <dgm:prSet/>
      <dgm:spPr/>
    </dgm:pt>
    <dgm:pt modelId="{02EF304E-173D-4231-BE95-44E8D3C4D688}" type="pres">
      <dgm:prSet presAssocID="{A15FD719-555F-4358-B2D7-4227F2EE8013}" presName="Name0" presStyleCnt="0">
        <dgm:presLayoutVars>
          <dgm:dir/>
          <dgm:animLvl val="lvl"/>
          <dgm:resizeHandles val="exact"/>
        </dgm:presLayoutVars>
      </dgm:prSet>
      <dgm:spPr/>
    </dgm:pt>
    <dgm:pt modelId="{430F1AED-7B7B-4F27-96DD-DFC1DDE6A355}" type="pres">
      <dgm:prSet presAssocID="{CDADF9B7-B7A4-4734-90A6-FCA0284B692D}" presName="linNode" presStyleCnt="0"/>
      <dgm:spPr/>
    </dgm:pt>
    <dgm:pt modelId="{A03EAD1C-D1C3-4695-8F94-7AEEEDC5CDD0}" type="pres">
      <dgm:prSet presAssocID="{CDADF9B7-B7A4-4734-90A6-FCA0284B692D}" presName="parentText" presStyleLbl="node1" presStyleIdx="0" presStyleCnt="3">
        <dgm:presLayoutVars>
          <dgm:chMax val="1"/>
          <dgm:bulletEnabled val="1"/>
        </dgm:presLayoutVars>
      </dgm:prSet>
      <dgm:spPr/>
      <dgm:t>
        <a:bodyPr/>
        <a:lstStyle/>
        <a:p>
          <a:endParaRPr lang="ru-RU"/>
        </a:p>
      </dgm:t>
    </dgm:pt>
    <dgm:pt modelId="{96C38DB5-80CB-4003-8BC7-538C88EDFCF6}" type="pres">
      <dgm:prSet presAssocID="{CDADF9B7-B7A4-4734-90A6-FCA0284B692D}" presName="descendantText" presStyleLbl="alignAccFollowNode1" presStyleIdx="0" presStyleCnt="3">
        <dgm:presLayoutVars>
          <dgm:bulletEnabled val="1"/>
        </dgm:presLayoutVars>
      </dgm:prSet>
      <dgm:spPr/>
      <dgm:t>
        <a:bodyPr/>
        <a:lstStyle/>
        <a:p>
          <a:endParaRPr lang="ru-RU"/>
        </a:p>
      </dgm:t>
    </dgm:pt>
    <dgm:pt modelId="{8E280BEF-D8C5-4A05-8341-D1658E035F17}" type="pres">
      <dgm:prSet presAssocID="{20887C84-0860-4B43-B207-C61392F959AB}" presName="sp" presStyleCnt="0"/>
      <dgm:spPr/>
    </dgm:pt>
    <dgm:pt modelId="{AC3C6827-4456-401E-B8AC-ED780161A26C}" type="pres">
      <dgm:prSet presAssocID="{1D07D43D-9C09-46D6-A63D-72FCA16037AA}" presName="linNode" presStyleCnt="0"/>
      <dgm:spPr/>
    </dgm:pt>
    <dgm:pt modelId="{A9504FBD-8A7F-45CD-9DD5-8AA3A5DBE823}" type="pres">
      <dgm:prSet presAssocID="{1D07D43D-9C09-46D6-A63D-72FCA16037AA}" presName="parentText" presStyleLbl="node1" presStyleIdx="1" presStyleCnt="3">
        <dgm:presLayoutVars>
          <dgm:chMax val="1"/>
          <dgm:bulletEnabled val="1"/>
        </dgm:presLayoutVars>
      </dgm:prSet>
      <dgm:spPr/>
    </dgm:pt>
    <dgm:pt modelId="{B358DFBD-D04F-4004-958D-800DCA2B5728}" type="pres">
      <dgm:prSet presAssocID="{1D07D43D-9C09-46D6-A63D-72FCA16037AA}" presName="descendantText" presStyleLbl="alignAccFollowNode1" presStyleIdx="1" presStyleCnt="3">
        <dgm:presLayoutVars>
          <dgm:bulletEnabled val="1"/>
        </dgm:presLayoutVars>
      </dgm:prSet>
      <dgm:spPr/>
      <dgm:t>
        <a:bodyPr/>
        <a:lstStyle/>
        <a:p>
          <a:endParaRPr lang="ru-RU"/>
        </a:p>
      </dgm:t>
    </dgm:pt>
    <dgm:pt modelId="{074ADD78-AD42-43ED-9F39-BF444719E8FB}" type="pres">
      <dgm:prSet presAssocID="{2B982100-439E-4EE1-939B-3CBFE7BEF767}" presName="sp" presStyleCnt="0"/>
      <dgm:spPr/>
    </dgm:pt>
    <dgm:pt modelId="{16B4EBBC-0C7B-4513-A1A2-F518CA92F5B7}" type="pres">
      <dgm:prSet presAssocID="{CAE97722-80BE-4460-9975-39ECA067691B}" presName="linNode" presStyleCnt="0"/>
      <dgm:spPr/>
    </dgm:pt>
    <dgm:pt modelId="{F33CC9B7-020F-407D-A469-435BA36E416F}" type="pres">
      <dgm:prSet presAssocID="{CAE97722-80BE-4460-9975-39ECA067691B}" presName="parentText" presStyleLbl="node1" presStyleIdx="2" presStyleCnt="3">
        <dgm:presLayoutVars>
          <dgm:chMax val="1"/>
          <dgm:bulletEnabled val="1"/>
        </dgm:presLayoutVars>
      </dgm:prSet>
      <dgm:spPr/>
    </dgm:pt>
    <dgm:pt modelId="{C6409FD8-B9D9-4C5B-8BC1-6E20F1C222D4}" type="pres">
      <dgm:prSet presAssocID="{CAE97722-80BE-4460-9975-39ECA067691B}" presName="descendantText" presStyleLbl="alignAccFollowNode1" presStyleIdx="2" presStyleCnt="3">
        <dgm:presLayoutVars>
          <dgm:bulletEnabled val="1"/>
        </dgm:presLayoutVars>
      </dgm:prSet>
      <dgm:spPr/>
      <dgm:t>
        <a:bodyPr/>
        <a:lstStyle/>
        <a:p>
          <a:endParaRPr lang="ru-RU"/>
        </a:p>
      </dgm:t>
    </dgm:pt>
  </dgm:ptLst>
  <dgm:cxnLst>
    <dgm:cxn modelId="{D0E54BEA-4A08-4015-A939-7268E6E7683C}" type="presOf" srcId="{A15FD719-555F-4358-B2D7-4227F2EE8013}" destId="{02EF304E-173D-4231-BE95-44E8D3C4D688}" srcOrd="0" destOrd="0" presId="urn:microsoft.com/office/officeart/2005/8/layout/vList5"/>
    <dgm:cxn modelId="{86D81698-4743-4F92-AF07-0BA2A3149BF8}" type="presOf" srcId="{CDADF9B7-B7A4-4734-90A6-FCA0284B692D}" destId="{A03EAD1C-D1C3-4695-8F94-7AEEEDC5CDD0}" srcOrd="0" destOrd="0" presId="urn:microsoft.com/office/officeart/2005/8/layout/vList5"/>
    <dgm:cxn modelId="{115E2054-7222-4186-9B24-AAFDE5F18993}" srcId="{CDADF9B7-B7A4-4734-90A6-FCA0284B692D}" destId="{7BD6D59E-2C73-4A88-BA7C-AC251F9F282E}" srcOrd="0" destOrd="0" parTransId="{7C20AC50-9A04-456F-931F-C4EF5267411B}" sibTransId="{A4E9E87A-FE8C-433E-87A8-CE8F9D7A49F2}"/>
    <dgm:cxn modelId="{23FAF468-3B8A-4454-B299-773D0346E8C8}" srcId="{CDADF9B7-B7A4-4734-90A6-FCA0284B692D}" destId="{93B5C1AF-58C5-478C-81BE-02A7168BAF85}" srcOrd="1" destOrd="0" parTransId="{D2A4BB30-D0BE-4779-9EE7-5F5ABE169851}" sibTransId="{CD649AFC-C297-4275-8808-0342F7FE74B1}"/>
    <dgm:cxn modelId="{005A2916-7EC4-4209-A72E-EECE720F0C61}" type="presOf" srcId="{CAE97722-80BE-4460-9975-39ECA067691B}" destId="{F33CC9B7-020F-407D-A469-435BA36E416F}" srcOrd="0" destOrd="0" presId="urn:microsoft.com/office/officeart/2005/8/layout/vList5"/>
    <dgm:cxn modelId="{1BC44DE8-687A-4DA0-9A61-329C07D76718}" type="presOf" srcId="{7BD6D59E-2C73-4A88-BA7C-AC251F9F282E}" destId="{96C38DB5-80CB-4003-8BC7-538C88EDFCF6}" srcOrd="0" destOrd="0" presId="urn:microsoft.com/office/officeart/2005/8/layout/vList5"/>
    <dgm:cxn modelId="{0B3F5F8C-2A9E-4479-951E-EB2C6E14D303}" srcId="{CAE97722-80BE-4460-9975-39ECA067691B}" destId="{4229FA01-A681-4D50-97C0-D29E5DD5F2DA}" srcOrd="0" destOrd="0" parTransId="{8AF54EA0-F9B4-44CA-BE5D-4743719AD471}" sibTransId="{CAE6C1DD-E27A-4B70-8B8F-7C5E32E726D2}"/>
    <dgm:cxn modelId="{E5D4504D-C0A0-44CF-9D17-6FE621E9965F}" srcId="{1D07D43D-9C09-46D6-A63D-72FCA16037AA}" destId="{B707D75A-4EB9-46B0-BE4D-7EAD6E2ADA55}" srcOrd="0" destOrd="0" parTransId="{943127BF-4E58-48C8-AE95-9E01659FD415}" sibTransId="{81977AC5-BC6F-4A8F-85ED-D93E68AD5700}"/>
    <dgm:cxn modelId="{598F1E97-8A8B-46D2-9F37-F4A02D853A65}" srcId="{A15FD719-555F-4358-B2D7-4227F2EE8013}" destId="{CDADF9B7-B7A4-4734-90A6-FCA0284B692D}" srcOrd="0" destOrd="0" parTransId="{758A6386-3E04-47C5-BF26-1E40688A51F9}" sibTransId="{20887C84-0860-4B43-B207-C61392F959AB}"/>
    <dgm:cxn modelId="{AC3B8749-0BA8-41C5-B508-86B7F1D03ED2}" type="presOf" srcId="{4229FA01-A681-4D50-97C0-D29E5DD5F2DA}" destId="{C6409FD8-B9D9-4C5B-8BC1-6E20F1C222D4}" srcOrd="0" destOrd="0" presId="urn:microsoft.com/office/officeart/2005/8/layout/vList5"/>
    <dgm:cxn modelId="{C7ED0BB3-D5B6-4877-8762-9D93BF71B572}" type="presOf" srcId="{1D07D43D-9C09-46D6-A63D-72FCA16037AA}" destId="{A9504FBD-8A7F-45CD-9DD5-8AA3A5DBE823}" srcOrd="0" destOrd="0" presId="urn:microsoft.com/office/officeart/2005/8/layout/vList5"/>
    <dgm:cxn modelId="{5734805B-0A7D-4A22-9219-D45A10A457C9}" srcId="{A15FD719-555F-4358-B2D7-4227F2EE8013}" destId="{1D07D43D-9C09-46D6-A63D-72FCA16037AA}" srcOrd="1" destOrd="0" parTransId="{32EC2759-9C01-40DE-A2FA-7A77F978F29E}" sibTransId="{2B982100-439E-4EE1-939B-3CBFE7BEF767}"/>
    <dgm:cxn modelId="{631D7F0F-C39C-40EA-B5EA-927C3373AECE}" srcId="{A15FD719-555F-4358-B2D7-4227F2EE8013}" destId="{CAE97722-80BE-4460-9975-39ECA067691B}" srcOrd="2" destOrd="0" parTransId="{CCD3F7BD-8736-4DD6-AA62-2476EE7B0EC0}" sibTransId="{FACE94BE-0281-4059-ACA9-04249F2B9C15}"/>
    <dgm:cxn modelId="{9D465621-35B5-40F7-ADF6-CDA9B2B7C65A}" type="presOf" srcId="{93B5C1AF-58C5-478C-81BE-02A7168BAF85}" destId="{96C38DB5-80CB-4003-8BC7-538C88EDFCF6}" srcOrd="0" destOrd="1" presId="urn:microsoft.com/office/officeart/2005/8/layout/vList5"/>
    <dgm:cxn modelId="{47199490-ECD9-4946-A18E-DCEE17484AEA}" type="presOf" srcId="{B707D75A-4EB9-46B0-BE4D-7EAD6E2ADA55}" destId="{B358DFBD-D04F-4004-958D-800DCA2B5728}" srcOrd="0" destOrd="0" presId="urn:microsoft.com/office/officeart/2005/8/layout/vList5"/>
    <dgm:cxn modelId="{1B44B1BC-504E-4CB7-B6D8-B581C685CB94}" type="presParOf" srcId="{02EF304E-173D-4231-BE95-44E8D3C4D688}" destId="{430F1AED-7B7B-4F27-96DD-DFC1DDE6A355}" srcOrd="0" destOrd="0" presId="urn:microsoft.com/office/officeart/2005/8/layout/vList5"/>
    <dgm:cxn modelId="{B6667302-3038-498E-B349-8963301E677E}" type="presParOf" srcId="{430F1AED-7B7B-4F27-96DD-DFC1DDE6A355}" destId="{A03EAD1C-D1C3-4695-8F94-7AEEEDC5CDD0}" srcOrd="0" destOrd="0" presId="urn:microsoft.com/office/officeart/2005/8/layout/vList5"/>
    <dgm:cxn modelId="{69329703-1056-435C-9367-2963ECA11BA9}" type="presParOf" srcId="{430F1AED-7B7B-4F27-96DD-DFC1DDE6A355}" destId="{96C38DB5-80CB-4003-8BC7-538C88EDFCF6}" srcOrd="1" destOrd="0" presId="urn:microsoft.com/office/officeart/2005/8/layout/vList5"/>
    <dgm:cxn modelId="{161EB9C0-A251-479F-8A74-7F6DCDF77F02}" type="presParOf" srcId="{02EF304E-173D-4231-BE95-44E8D3C4D688}" destId="{8E280BEF-D8C5-4A05-8341-D1658E035F17}" srcOrd="1" destOrd="0" presId="urn:microsoft.com/office/officeart/2005/8/layout/vList5"/>
    <dgm:cxn modelId="{EE881E92-DB21-405D-9F72-EB040784AF64}" type="presParOf" srcId="{02EF304E-173D-4231-BE95-44E8D3C4D688}" destId="{AC3C6827-4456-401E-B8AC-ED780161A26C}" srcOrd="2" destOrd="0" presId="urn:microsoft.com/office/officeart/2005/8/layout/vList5"/>
    <dgm:cxn modelId="{CC4EDE24-3546-4BD8-B3CB-9617C3AEEF89}" type="presParOf" srcId="{AC3C6827-4456-401E-B8AC-ED780161A26C}" destId="{A9504FBD-8A7F-45CD-9DD5-8AA3A5DBE823}" srcOrd="0" destOrd="0" presId="urn:microsoft.com/office/officeart/2005/8/layout/vList5"/>
    <dgm:cxn modelId="{35039F3A-2BA1-4170-B8D3-5D5B3A950ECB}" type="presParOf" srcId="{AC3C6827-4456-401E-B8AC-ED780161A26C}" destId="{B358DFBD-D04F-4004-958D-800DCA2B5728}" srcOrd="1" destOrd="0" presId="urn:microsoft.com/office/officeart/2005/8/layout/vList5"/>
    <dgm:cxn modelId="{D93783E6-53B1-44D4-AC5C-8F543B8F8BD5}" type="presParOf" srcId="{02EF304E-173D-4231-BE95-44E8D3C4D688}" destId="{074ADD78-AD42-43ED-9F39-BF444719E8FB}" srcOrd="3" destOrd="0" presId="urn:microsoft.com/office/officeart/2005/8/layout/vList5"/>
    <dgm:cxn modelId="{D7E88F38-6882-4F35-B429-63A5B61A6D90}" type="presParOf" srcId="{02EF304E-173D-4231-BE95-44E8D3C4D688}" destId="{16B4EBBC-0C7B-4513-A1A2-F518CA92F5B7}" srcOrd="4" destOrd="0" presId="urn:microsoft.com/office/officeart/2005/8/layout/vList5"/>
    <dgm:cxn modelId="{259431B9-4698-4A29-B3D6-5DD72F4D5258}" type="presParOf" srcId="{16B4EBBC-0C7B-4513-A1A2-F518CA92F5B7}" destId="{F33CC9B7-020F-407D-A469-435BA36E416F}" srcOrd="0" destOrd="0" presId="urn:microsoft.com/office/officeart/2005/8/layout/vList5"/>
    <dgm:cxn modelId="{837B8471-00B1-475A-B744-0AC67896A0DB}" type="presParOf" srcId="{16B4EBBC-0C7B-4513-A1A2-F518CA92F5B7}" destId="{C6409FD8-B9D9-4C5B-8BC1-6E20F1C222D4}" srcOrd="1" destOrd="0" presId="urn:microsoft.com/office/officeart/2005/8/layout/vList5"/>
  </dgm:cxnLst>
  <dgm:bg/>
  <dgm:whole/>
</dgm:dataModel>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5.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image" Target="../media/image10.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0970071-4AD7-483E-B1A0-FF33E678B2DE}" type="datetimeFigureOut">
              <a:rPr lang="ru-RU" smtClean="0"/>
              <a:pPr/>
              <a:t>11.02.2009</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048BE33-BD8F-477A-81A3-D6490842DF2A}"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B048BE33-BD8F-477A-81A3-D6490842DF2A}" type="slidenum">
              <a:rPr lang="ru-RU" smtClean="0"/>
              <a:pPr/>
              <a:t>6</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ru-RU" smtClean="0"/>
              <a:t>Образец заголовка</a:t>
            </a:r>
            <a:endParaRPr kumimoji="0" lang="en-US"/>
          </a:p>
        </p:txBody>
      </p:sp>
      <p:sp>
        <p:nvSpPr>
          <p:cNvPr id="28" name="Дата 27"/>
          <p:cNvSpPr>
            <a:spLocks noGrp="1"/>
          </p:cNvSpPr>
          <p:nvPr>
            <p:ph type="dt" sz="half" idx="10"/>
          </p:nvPr>
        </p:nvSpPr>
        <p:spPr/>
        <p:txBody>
          <a:bodyPr/>
          <a:lstStyle/>
          <a:p>
            <a:endParaRPr lang="ru-RU"/>
          </a:p>
        </p:txBody>
      </p:sp>
      <p:sp>
        <p:nvSpPr>
          <p:cNvPr id="17" name="Нижний колонтитул 16"/>
          <p:cNvSpPr>
            <a:spLocks noGrp="1"/>
          </p:cNvSpPr>
          <p:nvPr>
            <p:ph type="ftr" sz="quarter" idx="11"/>
          </p:nvPr>
        </p:nvSpPr>
        <p:spPr/>
        <p:txBody>
          <a:bodyPr/>
          <a:lstStyle/>
          <a:p>
            <a:endParaRPr lang="ru-RU"/>
          </a:p>
        </p:txBody>
      </p:sp>
      <p:sp>
        <p:nvSpPr>
          <p:cNvPr id="29" name="Номер слайда 28"/>
          <p:cNvSpPr>
            <a:spLocks noGrp="1"/>
          </p:cNvSpPr>
          <p:nvPr>
            <p:ph type="sldNum" sz="quarter" idx="12"/>
          </p:nvPr>
        </p:nvSpPr>
        <p:spPr/>
        <p:txBody>
          <a:bodyPr/>
          <a:lstStyle/>
          <a:p>
            <a:fld id="{2EABC880-DC1F-4FB4-84E8-0E4EBA80B5B3}" type="slidenum">
              <a:rPr lang="ru-RU" smtClean="0"/>
              <a:pPr/>
              <a:t>‹#›</a:t>
            </a:fld>
            <a:endParaRPr lang="ru-RU"/>
          </a:p>
        </p:txBody>
      </p:sp>
      <p:sp>
        <p:nvSpPr>
          <p:cNvPr id="9" name="Подзаголовок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263AFC0-6514-4771-831C-2D27C109C3C3}"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8AAE978-BA69-427D-8C84-5D6DB2DD79C4}"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02ACB62-3B5C-406E-B6CA-9FE63BC0B194}"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a:xfrm>
            <a:off x="7924800" y="6416675"/>
            <a:ext cx="762000" cy="365125"/>
          </a:xfrm>
        </p:spPr>
        <p:txBody>
          <a:bodyPr/>
          <a:lstStyle/>
          <a:p>
            <a:fld id="{C81723BE-9196-4E3F-860F-02ED097C26CC}"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3712767-620B-4B20-B2AC-7AC47759DFCF}"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E3D2E8AC-15D3-40F9-A066-E40B5D81A034}"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6D9957CC-4B0B-4245-83B6-F25B7BF2B943}"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520049FA-DA53-438F-9255-2C64715A51A9}"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F60D2F5-E32E-411B-9ACC-132062D31F86}"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ru-RU" smtClean="0">
                <a:solidFill>
                  <a:schemeClr val="lt1"/>
                </a:solidFill>
                <a:latin typeface="+mn-lt"/>
                <a:ea typeface="+mn-ea"/>
                <a:cs typeface="+mn-cs"/>
              </a:rPr>
              <a:t>Вставка рисунка</a:t>
            </a:r>
            <a:endParaRPr kumimoji="0" lang="en-US" dirty="0">
              <a:solidFill>
                <a:schemeClr val="lt1"/>
              </a:solidFill>
              <a:latin typeface="+mn-lt"/>
              <a:ea typeface="+mn-ea"/>
              <a:cs typeface="+mn-cs"/>
            </a:endParaRPr>
          </a:p>
        </p:txBody>
      </p:sp>
      <p:sp>
        <p:nvSpPr>
          <p:cNvPr id="4" name="Текст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6A66760-BAF3-4BD3-8F9A-782847E0E141}"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Заголовок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endParaRPr lang="ru-RU"/>
          </a:p>
        </p:txBody>
      </p:sp>
      <p:sp>
        <p:nvSpPr>
          <p:cNvPr id="3" name="Нижний колонтитул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ru-RU"/>
          </a:p>
        </p:txBody>
      </p:sp>
      <p:sp>
        <p:nvSpPr>
          <p:cNvPr id="23" name="Номер слайда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5660AE35-8BEF-436D-A131-9EAD4E8EAE12}" type="slidenum">
              <a:rPr lang="ru-RU" smtClean="0"/>
              <a:pPr/>
              <a:t>‹#›</a:t>
            </a:fld>
            <a:endParaRPr lang="ru-RU"/>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oleObject" Target="../embeddings/oleObject2.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2.xml"/><Relationship Id="rId7" Type="http://schemas.openxmlformats.org/officeDocument/2006/relationships/oleObject" Target="../embeddings/oleObject13.bin"/><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oleObject" Target="../embeddings/oleObject5.bin"/></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4.v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5.v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oleObject" Target="../embeddings/oleObject8.bin"/></Relationships>
</file>

<file path=ppt/slides/_rels/slide7.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6.xml"/><Relationship Id="rId1" Type="http://schemas.openxmlformats.org/officeDocument/2006/relationships/vmlDrawing" Target="../drawings/vmlDrawing7.vml"/><Relationship Id="rId5" Type="http://schemas.openxmlformats.org/officeDocument/2006/relationships/oleObject" Target="../embeddings/oleObject11.bin"/><Relationship Id="rId4" Type="http://schemas.openxmlformats.org/officeDocument/2006/relationships/oleObject" Target="../embeddings/oleObject10.bin"/></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vmlDrawing" Target="../drawings/vmlDrawing8.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Object 2"/>
          <p:cNvGraphicFramePr>
            <a:graphicFrameLocks noChangeAspect="1"/>
          </p:cNvGraphicFramePr>
          <p:nvPr/>
        </p:nvGraphicFramePr>
        <p:xfrm>
          <a:off x="6500826" y="3571876"/>
          <a:ext cx="2430366" cy="2323145"/>
        </p:xfrm>
        <a:graphic>
          <a:graphicData uri="http://schemas.openxmlformats.org/presentationml/2006/ole">
            <p:oleObj spid="_x0000_s8194" name="Clip" r:id="rId3" imgW="3627000" imgH="3466800" progId="">
              <p:embed/>
            </p:oleObj>
          </a:graphicData>
        </a:graphic>
      </p:graphicFrame>
      <p:graphicFrame>
        <p:nvGraphicFramePr>
          <p:cNvPr id="9" name="Object 22"/>
          <p:cNvGraphicFramePr>
            <a:graphicFrameLocks noChangeAspect="1"/>
          </p:cNvGraphicFramePr>
          <p:nvPr/>
        </p:nvGraphicFramePr>
        <p:xfrm>
          <a:off x="214282" y="714356"/>
          <a:ext cx="1444597" cy="2769051"/>
        </p:xfrm>
        <a:graphic>
          <a:graphicData uri="http://schemas.openxmlformats.org/presentationml/2006/ole">
            <p:oleObj spid="_x0000_s8195" name="Clip" r:id="rId4" imgW="802800" imgH="1537560" progId="">
              <p:embed/>
            </p:oleObj>
          </a:graphicData>
        </a:graphic>
      </p:graphicFrame>
      <p:sp>
        <p:nvSpPr>
          <p:cNvPr id="7" name="Rectangle 2"/>
          <p:cNvSpPr>
            <a:spLocks noGrp="1" noChangeArrowheads="1"/>
          </p:cNvSpPr>
          <p:nvPr>
            <p:ph type="ctrTitle"/>
          </p:nvPr>
        </p:nvSpPr>
        <p:spPr>
          <a:xfrm>
            <a:off x="0" y="1214422"/>
            <a:ext cx="8358246" cy="2827347"/>
          </a:xfrm>
          <a:effectLst>
            <a:glow rad="228600">
              <a:schemeClr val="accent5">
                <a:satMod val="175000"/>
                <a:alpha val="40000"/>
              </a:schemeClr>
            </a:glow>
            <a:innerShdw blurRad="63500" dist="50800" dir="13500000">
              <a:prstClr val="black">
                <a:alpha val="50000"/>
              </a:prstClr>
            </a:innerShdw>
          </a:effectLst>
          <a:scene3d>
            <a:camera prst="isometricOffAxis1Right"/>
            <a:lightRig rig="glow" dir="tl">
              <a:rot lat="0" lon="0" rev="5400000"/>
            </a:lightRig>
          </a:scene3d>
          <a:sp3d>
            <a:bevelT prst="convex"/>
          </a:sp3d>
        </p:spPr>
        <p:txBody>
          <a:bodyPr>
            <a:normAutofit/>
            <a:sp3d extrusionH="57150" contourW="12700">
              <a:bevelT w="25400" h="25400" prst="convex"/>
              <a:contourClr>
                <a:schemeClr val="accent6">
                  <a:shade val="73000"/>
                </a:schemeClr>
              </a:contourClr>
            </a:sp3d>
          </a:bodyPr>
          <a:lstStyle/>
          <a:p>
            <a:r>
              <a:rPr lang="ru-RU" sz="6600" b="1" dirty="0" smtClean="0">
                <a:ln w="11430"/>
                <a:solidFill>
                  <a:srgbClr val="00B050"/>
                </a:solidFill>
                <a:effectLst>
                  <a:outerShdw blurRad="80000" dist="40000" dir="5040000" algn="tl">
                    <a:srgbClr val="000000">
                      <a:alpha val="30000"/>
                    </a:srgbClr>
                  </a:outerShdw>
                </a:effectLst>
              </a:rPr>
              <a:t>Законы рынка и маркетинга</a:t>
            </a:r>
            <a:endParaRPr lang="ru-RU" sz="6600" b="1" dirty="0">
              <a:ln w="11430"/>
              <a:solidFill>
                <a:srgbClr val="00B050"/>
              </a:solidFill>
              <a:effectLst>
                <a:outerShdw blurRad="80000" dist="40000" dir="5040000" algn="tl">
                  <a:srgbClr val="000000">
                    <a:alpha val="30000"/>
                  </a:srgbClr>
                </a:outerShdw>
              </a:effectLst>
            </a:endParaRPr>
          </a:p>
        </p:txBody>
      </p:sp>
      <p:sp>
        <p:nvSpPr>
          <p:cNvPr id="2051" name="Rectangle 3"/>
          <p:cNvSpPr>
            <a:spLocks noGrp="1" noChangeArrowheads="1"/>
          </p:cNvSpPr>
          <p:nvPr>
            <p:ph type="subTitle" idx="1"/>
          </p:nvPr>
        </p:nvSpPr>
        <p:spPr>
          <a:xfrm>
            <a:off x="1428728" y="5000636"/>
            <a:ext cx="6400800" cy="1042998"/>
          </a:xfrm>
        </p:spPr>
        <p:txBody>
          <a:bodyPr/>
          <a:lstStyle/>
          <a:p>
            <a:r>
              <a:rPr lang="ru-RU" b="1" dirty="0" smtClean="0"/>
              <a:t>Урок  по обществознанию (экономика) 8 класс.</a:t>
            </a:r>
            <a:endParaRPr lang="ru-RU" dirty="0" smtClean="0"/>
          </a:p>
          <a:p>
            <a:endParaRPr lang="ru-RU" dirty="0"/>
          </a:p>
        </p:txBody>
      </p:sp>
      <p:sp>
        <p:nvSpPr>
          <p:cNvPr id="8193" name="Rectangle 1"/>
          <p:cNvSpPr>
            <a:spLocks noChangeArrowheads="1"/>
          </p:cNvSpPr>
          <p:nvPr/>
        </p:nvSpPr>
        <p:spPr bwMode="auto">
          <a:xfrm>
            <a:off x="1959085" y="0"/>
            <a:ext cx="5509905" cy="738664"/>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400" b="1" i="1" u="sng" strike="noStrike" cap="none" normalizeH="0" baseline="0" dirty="0" err="1" smtClean="0">
                <a:ln>
                  <a:noFill/>
                </a:ln>
                <a:solidFill>
                  <a:schemeClr val="tx1"/>
                </a:solidFill>
                <a:effectLst/>
                <a:latin typeface="Arial" pitchFamily="34" charset="0"/>
                <a:ea typeface="Times New Roman" pitchFamily="18" charset="0"/>
              </a:rPr>
              <a:t>_Муниципальное</a:t>
            </a:r>
            <a:r>
              <a:rPr kumimoji="0" lang="ru-RU" sz="1400" b="1" i="1" u="sng" strike="noStrike" cap="none" normalizeH="0" baseline="0" dirty="0" smtClean="0">
                <a:ln>
                  <a:noFill/>
                </a:ln>
                <a:solidFill>
                  <a:schemeClr val="tx1"/>
                </a:solidFill>
                <a:effectLst/>
                <a:latin typeface="Arial" pitchFamily="34" charset="0"/>
                <a:ea typeface="Times New Roman" pitchFamily="18" charset="0"/>
              </a:rPr>
              <a:t> общеобразовательное учреждение </a:t>
            </a:r>
          </a:p>
          <a:p>
            <a:pPr marL="0" marR="0" lvl="0" indent="0" algn="ctr" defTabSz="914400" rtl="0" eaLnBrk="1" fontAlgn="base" latinLnBrk="0" hangingPunct="1">
              <a:lnSpc>
                <a:spcPct val="100000"/>
              </a:lnSpc>
              <a:spcBef>
                <a:spcPct val="0"/>
              </a:spcBef>
              <a:spcAft>
                <a:spcPct val="0"/>
              </a:spcAft>
              <a:buClrTx/>
              <a:buSzTx/>
              <a:buFontTx/>
              <a:buNone/>
              <a:tabLst/>
            </a:pPr>
            <a:r>
              <a:rPr kumimoji="0" lang="ru-RU" sz="1400" b="1" i="1" u="sng" strike="noStrike" cap="none" normalizeH="0" baseline="0" dirty="0" smtClean="0">
                <a:ln>
                  <a:noFill/>
                </a:ln>
                <a:solidFill>
                  <a:schemeClr val="tx1"/>
                </a:solidFill>
                <a:effectLst/>
                <a:latin typeface="Arial" pitchFamily="34" charset="0"/>
                <a:ea typeface="Times New Roman" pitchFamily="18" charset="0"/>
              </a:rPr>
              <a:t>средняя общеобразовательная школа совхоза им.Ленина </a:t>
            </a:r>
          </a:p>
          <a:p>
            <a:pPr marL="0" marR="0" lvl="0" indent="0" algn="ctr" defTabSz="914400" rtl="0" eaLnBrk="1" fontAlgn="base" latinLnBrk="0" hangingPunct="1">
              <a:lnSpc>
                <a:spcPct val="100000"/>
              </a:lnSpc>
              <a:spcBef>
                <a:spcPct val="0"/>
              </a:spcBef>
              <a:spcAft>
                <a:spcPct val="0"/>
              </a:spcAft>
              <a:buClrTx/>
              <a:buSzTx/>
              <a:buFontTx/>
              <a:buNone/>
              <a:tabLst/>
            </a:pPr>
            <a:r>
              <a:rPr kumimoji="0" lang="ru-RU" sz="1400" b="1" i="1" u="sng" strike="noStrike" cap="none" normalizeH="0" baseline="0" dirty="0" smtClean="0">
                <a:ln>
                  <a:noFill/>
                </a:ln>
                <a:solidFill>
                  <a:schemeClr val="tx1"/>
                </a:solidFill>
                <a:effectLst/>
                <a:latin typeface="Arial" pitchFamily="34" charset="0"/>
                <a:ea typeface="Times New Roman" pitchFamily="18" charset="0"/>
              </a:rPr>
              <a:t>Ленинского района Московской области</a:t>
            </a:r>
            <a:endParaRPr kumimoji="0" lang="ru-RU" sz="18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96908"/>
          </a:xfrm>
        </p:spPr>
        <p:txBody>
          <a:bodyPr/>
          <a:lstStyle/>
          <a:p>
            <a:r>
              <a:rPr lang="ru-RU" dirty="0" smtClean="0"/>
              <a:t>Подведем итоги.</a:t>
            </a:r>
            <a:endParaRPr lang="ru-RU" dirty="0"/>
          </a:p>
        </p:txBody>
      </p:sp>
      <p:sp>
        <p:nvSpPr>
          <p:cNvPr id="3" name="Содержимое 2"/>
          <p:cNvSpPr>
            <a:spLocks noGrp="1"/>
          </p:cNvSpPr>
          <p:nvPr>
            <p:ph idx="1"/>
          </p:nvPr>
        </p:nvSpPr>
        <p:spPr>
          <a:xfrm>
            <a:off x="457200" y="1000108"/>
            <a:ext cx="8543956" cy="5309252"/>
          </a:xfrm>
        </p:spPr>
        <p:txBody>
          <a:bodyPr>
            <a:normAutofit/>
          </a:bodyPr>
          <a:lstStyle/>
          <a:p>
            <a:r>
              <a:rPr lang="ru-RU" sz="3200" b="1" dirty="0" smtClean="0">
                <a:solidFill>
                  <a:srgbClr val="FFFF00"/>
                </a:solidFill>
              </a:rPr>
              <a:t>Изменение цены влияет на спрос </a:t>
            </a:r>
            <a:r>
              <a:rPr lang="ru-RU" sz="3200" b="1" dirty="0" smtClean="0"/>
              <a:t>покупателей и выручку фирмы. Рост цены необязательно означает сокращение спроса и рост выручки фирмы, так же как и снижение цены необязательно ведет к росту спроса и снижению </a:t>
            </a:r>
            <a:r>
              <a:rPr lang="ru-RU" sz="3200" b="1" dirty="0" smtClean="0"/>
              <a:t>выручки </a:t>
            </a:r>
            <a:r>
              <a:rPr lang="ru-RU" sz="3200" b="1" dirty="0" smtClean="0"/>
              <a:t>фирмы.</a:t>
            </a:r>
          </a:p>
          <a:p>
            <a:r>
              <a:rPr lang="ru-RU" sz="3200" b="1" dirty="0" smtClean="0"/>
              <a:t>Влияние изменения цены товара на спрос и выручку </a:t>
            </a:r>
            <a:r>
              <a:rPr lang="ru-RU" sz="3200" b="1" dirty="0" smtClean="0"/>
              <a:t>зависит </a:t>
            </a:r>
            <a:r>
              <a:rPr lang="ru-RU" sz="3200" b="1" dirty="0" smtClean="0"/>
              <a:t>от эластичности спроса по цене.</a:t>
            </a:r>
          </a:p>
          <a:p>
            <a:endParaRPr lang="ru-RU" dirty="0" smtClean="0"/>
          </a:p>
          <a:p>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grpId="0" nodeType="clickEffect">
                                  <p:stCondLst>
                                    <p:cond delay="0"/>
                                  </p:stCondLst>
                                  <p:childTnLst>
                                    <p:animClr clrSpc="rgb">
                                      <p:cBhvr override="childStyle">
                                        <p:cTn id="6" dur="2000" fill="hold"/>
                                        <p:tgtEl>
                                          <p:spTgt spid="3">
                                            <p:txEl>
                                              <p:pRg st="0" end="0"/>
                                            </p:txEl>
                                          </p:spTgt>
                                        </p:tgtEl>
                                        <p:attrNameLst>
                                          <p:attrName>style.color</p:attrName>
                                        </p:attrNameLst>
                                      </p:cBhvr>
                                      <p:to>
                                        <a:srgbClr val="BDF73D"/>
                                      </p:to>
                                    </p:animClr>
                                  </p:childTnLst>
                                </p:cTn>
                              </p:par>
                            </p:childTnLst>
                          </p:cTn>
                        </p:par>
                      </p:childTnLst>
                    </p:cTn>
                  </p:par>
                  <p:par>
                    <p:cTn id="7" fill="hold">
                      <p:stCondLst>
                        <p:cond delay="indefinite"/>
                      </p:stCondLst>
                      <p:childTnLst>
                        <p:par>
                          <p:cTn id="8" fill="hold">
                            <p:stCondLst>
                              <p:cond delay="0"/>
                            </p:stCondLst>
                            <p:childTnLst>
                              <p:par>
                                <p:cTn id="9" presetID="3" presetClass="emph" presetSubtype="2" fill="hold" grpId="0" nodeType="clickEffect">
                                  <p:stCondLst>
                                    <p:cond delay="0"/>
                                  </p:stCondLst>
                                  <p:childTnLst>
                                    <p:animClr clrSpc="rgb">
                                      <p:cBhvr override="childStyle">
                                        <p:cTn id="10" dur="2000" fill="hold"/>
                                        <p:tgtEl>
                                          <p:spTgt spid="3">
                                            <p:txEl>
                                              <p:pRg st="1" end="1"/>
                                            </p:txEl>
                                          </p:spTgt>
                                        </p:tgtEl>
                                        <p:attrNameLst>
                                          <p:attrName>style.color</p:attrName>
                                        </p:attrNameLst>
                                      </p:cBhvr>
                                      <p:to>
                                        <a:srgbClr val="BDF73D"/>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Рисунок 6" descr="Рисунок1.png"/>
          <p:cNvPicPr>
            <a:picLocks noChangeAspect="1"/>
          </p:cNvPicPr>
          <p:nvPr/>
        </p:nvPicPr>
        <p:blipFill>
          <a:blip r:embed="rId2">
            <a:lum bright="70000" contrast="-40000"/>
          </a:blip>
          <a:stretch>
            <a:fillRect/>
          </a:stretch>
        </p:blipFill>
        <p:spPr>
          <a:xfrm>
            <a:off x="108519" y="0"/>
            <a:ext cx="8926961" cy="6858000"/>
          </a:xfrm>
          <a:prstGeom prst="rect">
            <a:avLst/>
          </a:prstGeom>
        </p:spPr>
      </p:pic>
      <p:sp>
        <p:nvSpPr>
          <p:cNvPr id="2" name="Заголовок 1"/>
          <p:cNvSpPr>
            <a:spLocks noGrp="1"/>
          </p:cNvSpPr>
          <p:nvPr>
            <p:ph type="title"/>
          </p:nvPr>
        </p:nvSpPr>
        <p:spPr>
          <a:xfrm>
            <a:off x="0" y="285728"/>
            <a:ext cx="6286512" cy="1000132"/>
          </a:xfrm>
        </p:spPr>
        <p:txBody>
          <a:bodyPr>
            <a:normAutofit fontScale="90000"/>
          </a:bodyPr>
          <a:lstStyle/>
          <a:p>
            <a:r>
              <a:rPr lang="ru-RU" sz="6000" dirty="0" smtClean="0">
                <a:solidFill>
                  <a:schemeClr val="bg1">
                    <a:lumMod val="65000"/>
                    <a:lumOff val="35000"/>
                  </a:schemeClr>
                </a:solidFill>
              </a:rPr>
              <a:t>Обсуждение.</a:t>
            </a:r>
            <a:endParaRPr lang="ru-RU" sz="6000" dirty="0">
              <a:solidFill>
                <a:schemeClr val="bg1">
                  <a:lumMod val="65000"/>
                  <a:lumOff val="35000"/>
                </a:schemeClr>
              </a:solidFill>
            </a:endParaRPr>
          </a:p>
        </p:txBody>
      </p:sp>
      <p:sp>
        <p:nvSpPr>
          <p:cNvPr id="3" name="Содержимое 2"/>
          <p:cNvSpPr>
            <a:spLocks noGrp="1"/>
          </p:cNvSpPr>
          <p:nvPr>
            <p:ph idx="1"/>
          </p:nvPr>
        </p:nvSpPr>
        <p:spPr/>
        <p:txBody>
          <a:bodyPr>
            <a:normAutofit/>
          </a:bodyPr>
          <a:lstStyle/>
          <a:p>
            <a:pPr algn="ctr"/>
            <a:r>
              <a:rPr lang="ru-RU" sz="7200" b="1" dirty="0" smtClean="0">
                <a:solidFill>
                  <a:srgbClr val="002060"/>
                </a:solidFill>
              </a:rPr>
              <a:t>Какие предложения вы считаете приемлемыми.</a:t>
            </a:r>
            <a:endParaRPr lang="ru-RU" sz="7200" b="1" dirty="0">
              <a:solidFill>
                <a:srgbClr val="00206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iterate type="lt">
                                    <p:tmPct val="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0" presetClass="emph" presetSubtype="0" fill="hold" grpId="1" nodeType="afterEffect">
                                  <p:stCondLst>
                                    <p:cond delay="500"/>
                                  </p:stCondLst>
                                  <p:iterate type="lt">
                                    <p:tmPct val="10000"/>
                                  </p:iterate>
                                  <p:childTnLst>
                                    <p:set>
                                      <p:cBhvr override="childStyle">
                                        <p:cTn id="11" dur="1000" autoRev="1" fill="hold"/>
                                        <p:tgtEl>
                                          <p:spTgt spid="3">
                                            <p:txEl>
                                              <p:pRg st="0" end="0"/>
                                            </p:txEl>
                                          </p:spTgt>
                                        </p:tgtEl>
                                        <p:attrNameLst>
                                          <p:attrName>style.color</p:attrName>
                                        </p:attrNameLst>
                                      </p:cBhvr>
                                      <p:to>
                                        <p:clrVal>
                                          <a:srgbClr val="F53F43"/>
                                        </p:clrVal>
                                      </p:to>
                                    </p:set>
                                    <p:set>
                                      <p:cBhvr>
                                        <p:cTn id="12" dur="1000" autoRev="1" fill="hold"/>
                                        <p:tgtEl>
                                          <p:spTgt spid="3">
                                            <p:txEl>
                                              <p:pRg st="0" end="0"/>
                                            </p:txEl>
                                          </p:spTgt>
                                        </p:tgtEl>
                                        <p:attrNameLst>
                                          <p:attrName>fillcolor</p:attrName>
                                        </p:attrNameLst>
                                      </p:cBhvr>
                                      <p:to>
                                        <p:clrVal>
                                          <a:srgbClr val="F53F43"/>
                                        </p:clrVal>
                                      </p:to>
                                    </p:set>
                                    <p:set>
                                      <p:cBhvr>
                                        <p:cTn id="13" dur="1000" autoRev="1" fill="hold"/>
                                        <p:tgtEl>
                                          <p:spTgt spid="3">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Домашнее задание.</a:t>
            </a:r>
            <a:endParaRPr lang="ru-RU" dirty="0"/>
          </a:p>
        </p:txBody>
      </p:sp>
      <p:sp>
        <p:nvSpPr>
          <p:cNvPr id="3" name="Содержимое 2"/>
          <p:cNvSpPr>
            <a:spLocks noGrp="1"/>
          </p:cNvSpPr>
          <p:nvPr>
            <p:ph idx="1"/>
          </p:nvPr>
        </p:nvSpPr>
        <p:spPr/>
        <p:txBody>
          <a:bodyPr>
            <a:noAutofit/>
          </a:bodyPr>
          <a:lstStyle/>
          <a:p>
            <a:pPr>
              <a:buNone/>
            </a:pPr>
            <a:r>
              <a:rPr lang="ru-RU" sz="6600" dirty="0" smtClean="0"/>
              <a:t>П</a:t>
            </a:r>
            <a:r>
              <a:rPr lang="ru-RU" sz="6600" dirty="0" smtClean="0"/>
              <a:t>овторить  </a:t>
            </a:r>
            <a:r>
              <a:rPr lang="ru-RU" sz="6600" dirty="0" smtClean="0"/>
              <a:t>термины,  работа  с  записями  в  тетради, решить задачу.</a:t>
            </a:r>
            <a:endParaRPr lang="ru-RU" sz="6600" dirty="0"/>
          </a:p>
        </p:txBody>
      </p:sp>
      <p:pic>
        <p:nvPicPr>
          <p:cNvPr id="4" name="Picture 4" descr="малыщ"/>
          <p:cNvPicPr>
            <a:picLocks noChangeAspect="1" noChangeArrowheads="1" noCrop="1"/>
          </p:cNvPicPr>
          <p:nvPr/>
        </p:nvPicPr>
        <p:blipFill>
          <a:blip r:embed="rId2"/>
          <a:srcRect/>
          <a:stretch>
            <a:fillRect/>
          </a:stretch>
        </p:blipFill>
        <p:spPr bwMode="auto">
          <a:xfrm>
            <a:off x="7000892" y="3143248"/>
            <a:ext cx="1905000" cy="3286148"/>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Содержимое 7"/>
          <p:cNvGraphicFramePr>
            <a:graphicFrameLocks noGrp="1"/>
          </p:cNvGraphicFramePr>
          <p:nvPr>
            <p:ph idx="1"/>
          </p:nvPr>
        </p:nvGraphicFramePr>
        <p:xfrm>
          <a:off x="457200" y="785813"/>
          <a:ext cx="8229600" cy="55229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Заголовок 1"/>
          <p:cNvSpPr>
            <a:spLocks noGrp="1"/>
          </p:cNvSpPr>
          <p:nvPr>
            <p:ph type="title"/>
          </p:nvPr>
        </p:nvSpPr>
        <p:spPr>
          <a:xfrm>
            <a:off x="357158" y="142852"/>
            <a:ext cx="8229600" cy="582594"/>
          </a:xfrm>
        </p:spPr>
        <p:txBody>
          <a:bodyPr>
            <a:normAutofit fontScale="90000"/>
          </a:bodyPr>
          <a:lstStyle/>
          <a:p>
            <a:r>
              <a:rPr lang="ru-RU" sz="3200" dirty="0" smtClean="0"/>
              <a:t/>
            </a:r>
            <a:br>
              <a:rPr lang="ru-RU" sz="3200" dirty="0" smtClean="0"/>
            </a:br>
            <a:r>
              <a:rPr lang="ru-RU" sz="4400" dirty="0" smtClean="0"/>
              <a:t> домашнее задания</a:t>
            </a:r>
            <a:r>
              <a:rPr lang="ru-RU" sz="4400" dirty="0" smtClean="0"/>
              <a:t>. </a:t>
            </a:r>
            <a:r>
              <a:rPr lang="ru-RU" sz="7300" dirty="0" smtClean="0"/>
              <a:t/>
            </a:r>
            <a:br>
              <a:rPr lang="ru-RU" sz="7300" dirty="0" smtClean="0"/>
            </a:br>
            <a:endParaRPr lang="ru-RU" dirty="0"/>
          </a:p>
        </p:txBody>
      </p:sp>
      <p:graphicFrame>
        <p:nvGraphicFramePr>
          <p:cNvPr id="5" name="Object 16"/>
          <p:cNvGraphicFramePr>
            <a:graphicFrameLocks noChangeAspect="1"/>
          </p:cNvGraphicFramePr>
          <p:nvPr/>
        </p:nvGraphicFramePr>
        <p:xfrm>
          <a:off x="0" y="785794"/>
          <a:ext cx="1214446" cy="2610913"/>
        </p:xfrm>
        <a:graphic>
          <a:graphicData uri="http://schemas.openxmlformats.org/presentationml/2006/ole">
            <p:oleObj spid="_x0000_s26626" name="Clip" r:id="rId7" imgW="1857600" imgH="3995640" progId="">
              <p:embed/>
            </p:oleObj>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Содержимое 7"/>
          <p:cNvGraphicFramePr>
            <a:graphicFrameLocks noGrp="1"/>
          </p:cNvGraphicFramePr>
          <p:nvPr>
            <p:ph idx="1"/>
          </p:nvPr>
        </p:nvGraphicFramePr>
        <p:xfrm>
          <a:off x="457200" y="785813"/>
          <a:ext cx="8229600" cy="55229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Заголовок 1"/>
          <p:cNvSpPr>
            <a:spLocks noGrp="1"/>
          </p:cNvSpPr>
          <p:nvPr>
            <p:ph type="title"/>
          </p:nvPr>
        </p:nvSpPr>
        <p:spPr>
          <a:xfrm>
            <a:off x="357158" y="142852"/>
            <a:ext cx="8229600" cy="582594"/>
          </a:xfrm>
        </p:spPr>
        <p:txBody>
          <a:bodyPr>
            <a:normAutofit fontScale="90000"/>
          </a:bodyPr>
          <a:lstStyle/>
          <a:p>
            <a:r>
              <a:rPr lang="ru-RU" sz="3200" dirty="0" smtClean="0"/>
              <a:t/>
            </a:r>
            <a:br>
              <a:rPr lang="ru-RU" sz="3200" dirty="0" smtClean="0"/>
            </a:br>
            <a:r>
              <a:rPr lang="ru-RU" sz="4400" dirty="0" smtClean="0"/>
              <a:t>Проверка домашнего задания. </a:t>
            </a:r>
            <a:r>
              <a:rPr lang="ru-RU" sz="7300" dirty="0" smtClean="0"/>
              <a:t/>
            </a:r>
            <a:br>
              <a:rPr lang="ru-RU" sz="7300" dirty="0" smtClean="0"/>
            </a:br>
            <a:endParaRPr lang="ru-RU" dirty="0"/>
          </a:p>
        </p:txBody>
      </p:sp>
      <p:graphicFrame>
        <p:nvGraphicFramePr>
          <p:cNvPr id="5" name="Object 16"/>
          <p:cNvGraphicFramePr>
            <a:graphicFrameLocks noChangeAspect="1"/>
          </p:cNvGraphicFramePr>
          <p:nvPr/>
        </p:nvGraphicFramePr>
        <p:xfrm>
          <a:off x="0" y="785794"/>
          <a:ext cx="1214446" cy="2610913"/>
        </p:xfrm>
        <a:graphic>
          <a:graphicData uri="http://schemas.openxmlformats.org/presentationml/2006/ole">
            <p:oleObj spid="_x0000_s7170" name="Clip" r:id="rId7" imgW="1857600" imgH="3995640" progId="">
              <p:embed/>
            </p:oleObj>
          </a:graphicData>
        </a:graphic>
      </p:graphicFrame>
      <p:sp>
        <p:nvSpPr>
          <p:cNvPr id="9" name="Правая фигурная скобка 8"/>
          <p:cNvSpPr/>
          <p:nvPr/>
        </p:nvSpPr>
        <p:spPr>
          <a:xfrm>
            <a:off x="4929190" y="3071810"/>
            <a:ext cx="500066" cy="500066"/>
          </a:xfrm>
          <a:prstGeom prst="rightBrace">
            <a:avLst>
              <a:gd name="adj1" fmla="val 25000"/>
              <a:gd name="adj2" fmla="val 50000"/>
            </a:avLst>
          </a:prstGeom>
          <a:ln>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ru-RU"/>
          </a:p>
        </p:txBody>
      </p:sp>
      <p:sp>
        <p:nvSpPr>
          <p:cNvPr id="10" name="TextBox 9"/>
          <p:cNvSpPr txBox="1"/>
          <p:nvPr/>
        </p:nvSpPr>
        <p:spPr>
          <a:xfrm>
            <a:off x="5429256" y="3143248"/>
            <a:ext cx="642942" cy="369332"/>
          </a:xfrm>
          <a:prstGeom prst="rect">
            <a:avLst/>
          </a:prstGeom>
          <a:noFill/>
        </p:spPr>
        <p:txBody>
          <a:bodyPr wrap="square" rtlCol="0">
            <a:spAutoFit/>
          </a:bodyPr>
          <a:lstStyle/>
          <a:p>
            <a:r>
              <a:rPr lang="ru-RU" dirty="0" smtClean="0">
                <a:solidFill>
                  <a:schemeClr val="bg1"/>
                </a:solidFill>
              </a:rPr>
              <a:t>150</a:t>
            </a:r>
            <a:endParaRPr lang="ru-RU" dirty="0">
              <a:solidFill>
                <a:schemeClr val="bg1"/>
              </a:solidFill>
            </a:endParaRPr>
          </a:p>
        </p:txBody>
      </p:sp>
      <p:sp>
        <p:nvSpPr>
          <p:cNvPr id="11" name="Правая фигурная скобка 10"/>
          <p:cNvSpPr/>
          <p:nvPr/>
        </p:nvSpPr>
        <p:spPr>
          <a:xfrm>
            <a:off x="4929190" y="3500438"/>
            <a:ext cx="571504" cy="571504"/>
          </a:xfrm>
          <a:prstGeom prst="rightBrace">
            <a:avLst>
              <a:gd name="adj1" fmla="val 25000"/>
              <a:gd name="adj2" fmla="val 50000"/>
            </a:avLst>
          </a:prstGeom>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ru-RU">
              <a:ln>
                <a:solidFill>
                  <a:srgbClr val="FF0000"/>
                </a:solidFill>
              </a:ln>
            </a:endParaRPr>
          </a:p>
        </p:txBody>
      </p:sp>
      <p:sp>
        <p:nvSpPr>
          <p:cNvPr id="12" name="TextBox 11"/>
          <p:cNvSpPr txBox="1"/>
          <p:nvPr/>
        </p:nvSpPr>
        <p:spPr>
          <a:xfrm>
            <a:off x="5500694" y="3714752"/>
            <a:ext cx="642942" cy="369332"/>
          </a:xfrm>
          <a:prstGeom prst="rect">
            <a:avLst/>
          </a:prstGeom>
          <a:noFill/>
        </p:spPr>
        <p:txBody>
          <a:bodyPr wrap="square" rtlCol="0">
            <a:spAutoFit/>
          </a:bodyPr>
          <a:lstStyle/>
          <a:p>
            <a:r>
              <a:rPr lang="ru-RU" dirty="0" smtClean="0">
                <a:solidFill>
                  <a:srgbClr val="FF0000"/>
                </a:solidFill>
              </a:rPr>
              <a:t>265</a:t>
            </a:r>
            <a:endParaRPr lang="ru-RU" dirty="0">
              <a:solidFill>
                <a:srgbClr val="FF0000"/>
              </a:solidFill>
            </a:endParaRPr>
          </a:p>
        </p:txBody>
      </p:sp>
      <p:sp>
        <p:nvSpPr>
          <p:cNvPr id="13" name="Двойные круглые скобки 12"/>
          <p:cNvSpPr/>
          <p:nvPr/>
        </p:nvSpPr>
        <p:spPr>
          <a:xfrm>
            <a:off x="6429388" y="3143248"/>
            <a:ext cx="2143140" cy="1000132"/>
          </a:xfrm>
          <a:prstGeom prst="bracketPair">
            <a:avLst/>
          </a:prstGeom>
          <a:ln>
            <a:solidFill>
              <a:srgbClr val="002060"/>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ru-RU" b="1" dirty="0" smtClean="0">
                <a:solidFill>
                  <a:srgbClr val="002060"/>
                </a:solidFill>
              </a:rPr>
              <a:t>Цена 220 за штуку</a:t>
            </a:r>
          </a:p>
          <a:p>
            <a:pPr algn="ctr"/>
            <a:r>
              <a:rPr lang="ru-RU" b="1" dirty="0" smtClean="0">
                <a:solidFill>
                  <a:srgbClr val="002060"/>
                </a:solidFill>
              </a:rPr>
              <a:t>Затраты 20 за штуку</a:t>
            </a:r>
            <a:endParaRPr lang="ru-RU" b="1" dirty="0">
              <a:solidFill>
                <a:srgbClr val="00206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7158" y="142852"/>
            <a:ext cx="8229600" cy="582594"/>
          </a:xfrm>
        </p:spPr>
        <p:txBody>
          <a:bodyPr>
            <a:normAutofit fontScale="90000"/>
          </a:bodyPr>
          <a:lstStyle/>
          <a:p>
            <a:r>
              <a:rPr lang="ru-RU" sz="3200" dirty="0" smtClean="0"/>
              <a:t/>
            </a:r>
            <a:br>
              <a:rPr lang="ru-RU" sz="3200" dirty="0" smtClean="0"/>
            </a:br>
            <a:r>
              <a:rPr lang="ru-RU" sz="4400" dirty="0" smtClean="0"/>
              <a:t>Проверка домашнего задания. </a:t>
            </a:r>
            <a:r>
              <a:rPr lang="ru-RU" sz="7300" dirty="0" smtClean="0"/>
              <a:t/>
            </a:r>
            <a:br>
              <a:rPr lang="ru-RU" sz="7300" dirty="0" smtClean="0"/>
            </a:br>
            <a:endParaRPr lang="ru-RU" dirty="0"/>
          </a:p>
        </p:txBody>
      </p:sp>
      <p:sp>
        <p:nvSpPr>
          <p:cNvPr id="3" name="Содержимое 2"/>
          <p:cNvSpPr>
            <a:spLocks noGrp="1"/>
          </p:cNvSpPr>
          <p:nvPr>
            <p:ph idx="1"/>
          </p:nvPr>
        </p:nvSpPr>
        <p:spPr>
          <a:xfrm>
            <a:off x="457200" y="1142984"/>
            <a:ext cx="8229600" cy="4983179"/>
          </a:xfrm>
        </p:spPr>
        <p:txBody>
          <a:bodyPr/>
          <a:lstStyle/>
          <a:p>
            <a:pPr>
              <a:buNone/>
            </a:pPr>
            <a:r>
              <a:rPr lang="ru-RU" sz="8000" dirty="0" smtClean="0"/>
              <a:t>Реши задачу</a:t>
            </a:r>
            <a:endParaRPr lang="ru-RU" sz="1800" dirty="0"/>
          </a:p>
        </p:txBody>
      </p:sp>
      <p:graphicFrame>
        <p:nvGraphicFramePr>
          <p:cNvPr id="4" name="Object 12"/>
          <p:cNvGraphicFramePr>
            <a:graphicFrameLocks noChangeAspect="1"/>
          </p:cNvGraphicFramePr>
          <p:nvPr/>
        </p:nvGraphicFramePr>
        <p:xfrm>
          <a:off x="6072198" y="642918"/>
          <a:ext cx="2403487" cy="2949243"/>
        </p:xfrm>
        <a:graphic>
          <a:graphicData uri="http://schemas.openxmlformats.org/presentationml/2006/ole">
            <p:oleObj spid="_x0000_s25602" name="Clip" r:id="rId3" imgW="3216960" imgH="3951360" progId="">
              <p:embed/>
            </p:oleObj>
          </a:graphicData>
        </a:graphic>
      </p:graphicFrame>
      <p:graphicFrame>
        <p:nvGraphicFramePr>
          <p:cNvPr id="5" name="Object 16"/>
          <p:cNvGraphicFramePr>
            <a:graphicFrameLocks noChangeAspect="1"/>
          </p:cNvGraphicFramePr>
          <p:nvPr/>
        </p:nvGraphicFramePr>
        <p:xfrm>
          <a:off x="571472" y="2214554"/>
          <a:ext cx="1857388" cy="3993161"/>
        </p:xfrm>
        <a:graphic>
          <a:graphicData uri="http://schemas.openxmlformats.org/presentationml/2006/ole">
            <p:oleObj spid="_x0000_s25603" name="Clip" r:id="rId4" imgW="1857600" imgH="3995640" progId="">
              <p:embed/>
            </p:oleObj>
          </a:graphicData>
        </a:graphic>
      </p:graphicFrame>
      <p:sp>
        <p:nvSpPr>
          <p:cNvPr id="6" name="Прямоугольник 5"/>
          <p:cNvSpPr/>
          <p:nvPr/>
        </p:nvSpPr>
        <p:spPr>
          <a:xfrm>
            <a:off x="3500430" y="4000504"/>
            <a:ext cx="4751429" cy="1754326"/>
          </a:xfrm>
          <a:prstGeom prst="rect">
            <a:avLst/>
          </a:prstGeom>
          <a:noFill/>
        </p:spPr>
        <p:txBody>
          <a:bodyPr wrap="none" lIns="91440" tIns="45720" rIns="91440" bIns="45720">
            <a:spAutoFit/>
          </a:bodyPr>
          <a:lstStyle/>
          <a:p>
            <a:pPr algn="ctr"/>
            <a:r>
              <a:rPr lang="ru-RU" sz="5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Ответ </a:t>
            </a:r>
          </a:p>
          <a:p>
            <a:pPr algn="ctr"/>
            <a:r>
              <a:rPr lang="ru-RU" sz="5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35800 рублей</a:t>
            </a:r>
            <a:endParaRPr lang="ru-RU"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Эластичность. </a:t>
            </a:r>
            <a:endParaRPr lang="ru-RU" dirty="0"/>
          </a:p>
        </p:txBody>
      </p:sp>
      <p:sp>
        <p:nvSpPr>
          <p:cNvPr id="3" name="Содержимое 2"/>
          <p:cNvSpPr>
            <a:spLocks noGrp="1"/>
          </p:cNvSpPr>
          <p:nvPr>
            <p:ph idx="1"/>
          </p:nvPr>
        </p:nvSpPr>
        <p:spPr/>
        <p:txBody>
          <a:bodyPr/>
          <a:lstStyle/>
          <a:p>
            <a:r>
              <a:rPr lang="ru-RU" sz="2400" dirty="0" smtClean="0"/>
              <a:t>Для точного расчета эластичности спроса по цене надо знать точную алгебраическую формулу спроса на каждый товар. Для этого необходимо применять множество методов, на практике это сложно, т. к. на спрос влияет еще множество других неценовых факторов. Поэтому погрешность на отдельные товары может составлять до 25%. Тем не менее существует несколько правил, позволяющих примерно определить степень эластичности спроса на каждый отдельный товар.</a:t>
            </a:r>
          </a:p>
          <a:p>
            <a:endParaRPr lang="ru-RU" sz="2400" dirty="0"/>
          </a:p>
        </p:txBody>
      </p:sp>
      <p:graphicFrame>
        <p:nvGraphicFramePr>
          <p:cNvPr id="4" name="Object 131"/>
          <p:cNvGraphicFramePr>
            <a:graphicFrameLocks noChangeAspect="1"/>
          </p:cNvGraphicFramePr>
          <p:nvPr/>
        </p:nvGraphicFramePr>
        <p:xfrm>
          <a:off x="6286512" y="5143512"/>
          <a:ext cx="2298708" cy="1433535"/>
        </p:xfrm>
        <a:graphic>
          <a:graphicData uri="http://schemas.openxmlformats.org/presentationml/2006/ole">
            <p:oleObj spid="_x0000_s6145" name="Clip" r:id="rId3" imgW="3682440" imgH="2299320" progId="">
              <p:embed/>
            </p:oleObj>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11156"/>
          </a:xfrm>
        </p:spPr>
        <p:txBody>
          <a:bodyPr>
            <a:normAutofit fontScale="90000"/>
          </a:bodyPr>
          <a:lstStyle/>
          <a:p>
            <a:r>
              <a:rPr lang="ru-RU" sz="4000" b="1" u="sng" dirty="0" smtClean="0"/>
              <a:t/>
            </a:r>
            <a:br>
              <a:rPr lang="ru-RU" sz="4000" b="1" u="sng" dirty="0" smtClean="0"/>
            </a:br>
            <a:r>
              <a:rPr lang="ru-RU" sz="4000" b="1" u="sng" dirty="0" smtClean="0"/>
              <a:t>Спрос не эластичен по цене:</a:t>
            </a:r>
            <a:r>
              <a:rPr lang="ru-RU" dirty="0" smtClean="0"/>
              <a:t/>
            </a:r>
            <a:br>
              <a:rPr lang="ru-RU" dirty="0" smtClean="0"/>
            </a:br>
            <a:endParaRPr lang="ru-RU" dirty="0"/>
          </a:p>
        </p:txBody>
      </p:sp>
      <p:sp>
        <p:nvSpPr>
          <p:cNvPr id="3" name="Содержимое 2"/>
          <p:cNvSpPr>
            <a:spLocks noGrp="1"/>
          </p:cNvSpPr>
          <p:nvPr>
            <p:ph idx="1"/>
          </p:nvPr>
        </p:nvSpPr>
        <p:spPr>
          <a:xfrm>
            <a:off x="457200" y="928670"/>
            <a:ext cx="8229600" cy="5197493"/>
          </a:xfrm>
        </p:spPr>
        <p:txBody>
          <a:bodyPr/>
          <a:lstStyle/>
          <a:p>
            <a:pPr lvl="0"/>
            <a:r>
              <a:rPr lang="ru-RU" sz="2000" u="sng" dirty="0" smtClean="0"/>
              <a:t>На товары первой необходимости</a:t>
            </a:r>
            <a:r>
              <a:rPr lang="ru-RU" sz="2000" dirty="0" smtClean="0"/>
              <a:t>. Это базовые продукты питания (хлеб, молоко, кефир, яйцо, подсолнечное масло, мясо, крупы, макароны, соль, сахар), спички, лекарства, мыло</a:t>
            </a:r>
          </a:p>
          <a:p>
            <a:pPr lvl="0"/>
            <a:r>
              <a:rPr lang="ru-RU" sz="2000" u="sng" dirty="0" smtClean="0"/>
              <a:t>На товары и услуги, потребление которых нельзя отложить</a:t>
            </a:r>
            <a:r>
              <a:rPr lang="ru-RU" sz="2000" dirty="0" smtClean="0"/>
              <a:t>. Это товары которые невозможно купить позже – шампанское к новому году, цветы к 8 марта, билеты на определенную дату, услуги стоматолога по удаление больного зуба и тому подобное.</a:t>
            </a:r>
          </a:p>
          <a:p>
            <a:pPr lvl="0"/>
            <a:r>
              <a:rPr lang="ru-RU" sz="2000" u="sng" dirty="0" smtClean="0"/>
              <a:t>На товары, которые занимают малую долю в бюджете среднего потребителя.</a:t>
            </a:r>
            <a:r>
              <a:rPr lang="ru-RU" sz="2000" dirty="0" smtClean="0"/>
              <a:t> Например к ним относят карандаш, ластик. </a:t>
            </a:r>
          </a:p>
          <a:p>
            <a:pPr lvl="0"/>
            <a:r>
              <a:rPr lang="ru-RU" sz="2000" u="sng" dirty="0" smtClean="0"/>
              <a:t>На товары которые не имеют заменители </a:t>
            </a:r>
            <a:r>
              <a:rPr lang="ru-RU" sz="2000" dirty="0" smtClean="0"/>
              <a:t>(</a:t>
            </a:r>
            <a:r>
              <a:rPr lang="ru-RU" sz="2000" b="1" dirty="0" err="1" smtClean="0"/>
              <a:t>субститы</a:t>
            </a:r>
            <a:r>
              <a:rPr lang="ru-RU" sz="2000" dirty="0" smtClean="0"/>
              <a:t>) – пример – соль, мыло.</a:t>
            </a:r>
          </a:p>
          <a:p>
            <a:pPr lvl="0"/>
            <a:r>
              <a:rPr lang="ru-RU" sz="2000" u="sng" dirty="0" smtClean="0"/>
              <a:t>На товары, потребление которых основано на привыкании </a:t>
            </a:r>
            <a:r>
              <a:rPr lang="ru-RU" sz="2000" dirty="0" smtClean="0"/>
              <a:t>(табак, алкоголь, в развитых странах автомобиль и т. д.)</a:t>
            </a:r>
          </a:p>
          <a:p>
            <a:pPr lvl="0"/>
            <a:r>
              <a:rPr lang="ru-RU" sz="2000" u="sng" dirty="0" smtClean="0"/>
              <a:t>На все товары в краткосрочной перспективе.</a:t>
            </a:r>
          </a:p>
          <a:p>
            <a:endParaRPr lang="ru-RU" dirty="0"/>
          </a:p>
        </p:txBody>
      </p:sp>
      <p:graphicFrame>
        <p:nvGraphicFramePr>
          <p:cNvPr id="4" name="Object 50"/>
          <p:cNvGraphicFramePr>
            <a:graphicFrameLocks noChangeAspect="1"/>
          </p:cNvGraphicFramePr>
          <p:nvPr/>
        </p:nvGraphicFramePr>
        <p:xfrm>
          <a:off x="7924800" y="0"/>
          <a:ext cx="1219200" cy="1171575"/>
        </p:xfrm>
        <a:graphic>
          <a:graphicData uri="http://schemas.openxmlformats.org/presentationml/2006/ole">
            <p:oleObj spid="_x0000_s5121" name="Clip" r:id="rId3" imgW="1388520" imgH="1333800" progId="">
              <p:embed/>
            </p:oleObj>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18"/>
          <p:cNvGraphicFramePr>
            <a:graphicFrameLocks noChangeAspect="1"/>
          </p:cNvGraphicFramePr>
          <p:nvPr/>
        </p:nvGraphicFramePr>
        <p:xfrm>
          <a:off x="6643702" y="4417099"/>
          <a:ext cx="1877460" cy="2440901"/>
        </p:xfrm>
        <a:graphic>
          <a:graphicData uri="http://schemas.openxmlformats.org/presentationml/2006/ole">
            <p:oleObj spid="_x0000_s4097" name="Clip" r:id="rId4" imgW="2185920" imgH="2842920" progId="">
              <p:embed/>
            </p:oleObj>
          </a:graphicData>
        </a:graphic>
      </p:graphicFrame>
      <p:sp>
        <p:nvSpPr>
          <p:cNvPr id="3" name="Содержимое 2"/>
          <p:cNvSpPr>
            <a:spLocks noGrp="1"/>
          </p:cNvSpPr>
          <p:nvPr>
            <p:ph idx="1"/>
          </p:nvPr>
        </p:nvSpPr>
        <p:spPr>
          <a:xfrm>
            <a:off x="457200" y="1071546"/>
            <a:ext cx="8229600" cy="5054617"/>
          </a:xfrm>
        </p:spPr>
        <p:txBody>
          <a:bodyPr/>
          <a:lstStyle/>
          <a:p>
            <a:pPr lvl="0"/>
            <a:r>
              <a:rPr lang="ru-RU" sz="2800" dirty="0" smtClean="0"/>
              <a:t>На предметы роскоши</a:t>
            </a:r>
          </a:p>
          <a:p>
            <a:pPr lvl="0"/>
            <a:r>
              <a:rPr lang="ru-RU" sz="2800" dirty="0" smtClean="0"/>
              <a:t>На товары и услуги, потребление которых можно отложить;</a:t>
            </a:r>
          </a:p>
          <a:p>
            <a:pPr lvl="0"/>
            <a:r>
              <a:rPr lang="ru-RU" sz="2800" dirty="0" smtClean="0"/>
              <a:t>На товары занимающие большое место в бюджете потребителя</a:t>
            </a:r>
          </a:p>
          <a:p>
            <a:pPr lvl="0"/>
            <a:r>
              <a:rPr lang="ru-RU" sz="2800" dirty="0" smtClean="0"/>
              <a:t>На товары имеющие </a:t>
            </a:r>
            <a:r>
              <a:rPr lang="ru-RU" sz="2800" b="1" dirty="0" err="1" smtClean="0"/>
              <a:t>субститы</a:t>
            </a:r>
            <a:endParaRPr lang="ru-RU" sz="2800" dirty="0" smtClean="0"/>
          </a:p>
          <a:p>
            <a:pPr lvl="0"/>
            <a:r>
              <a:rPr lang="ru-RU" sz="2800" dirty="0" smtClean="0"/>
              <a:t>На товары, потребление которых не связано с привыканием</a:t>
            </a:r>
          </a:p>
          <a:p>
            <a:pPr lvl="0"/>
            <a:r>
              <a:rPr lang="ru-RU" sz="2800" dirty="0" smtClean="0"/>
              <a:t>На все товары в долгосрочной </a:t>
            </a:r>
          </a:p>
          <a:p>
            <a:pPr lvl="0">
              <a:buNone/>
            </a:pPr>
            <a:r>
              <a:rPr lang="ru-RU" sz="2800" dirty="0" err="1" smtClean="0"/>
              <a:t>преспективе</a:t>
            </a:r>
            <a:r>
              <a:rPr lang="ru-RU" sz="2800" dirty="0" smtClean="0"/>
              <a:t>.</a:t>
            </a:r>
          </a:p>
          <a:p>
            <a:endParaRPr lang="ru-RU" dirty="0"/>
          </a:p>
        </p:txBody>
      </p:sp>
      <p:sp>
        <p:nvSpPr>
          <p:cNvPr id="2" name="Заголовок 1"/>
          <p:cNvSpPr>
            <a:spLocks noGrp="1"/>
          </p:cNvSpPr>
          <p:nvPr>
            <p:ph type="title"/>
          </p:nvPr>
        </p:nvSpPr>
        <p:spPr>
          <a:xfrm>
            <a:off x="457200" y="274638"/>
            <a:ext cx="8229600" cy="796908"/>
          </a:xfrm>
        </p:spPr>
        <p:txBody>
          <a:bodyPr/>
          <a:lstStyle/>
          <a:p>
            <a:r>
              <a:rPr lang="ru-RU" sz="4000" b="1" u="sng" dirty="0" smtClean="0"/>
              <a:t>Спрос эластичен по цене:</a:t>
            </a:r>
            <a:endParaRPr lang="ru-RU" sz="40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Прямоугольник 6"/>
          <p:cNvSpPr/>
          <p:nvPr/>
        </p:nvSpPr>
        <p:spPr>
          <a:xfrm>
            <a:off x="0" y="2928934"/>
            <a:ext cx="9144000" cy="3046988"/>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ru-RU" sz="4800" b="1" dirty="0" smtClean="0">
                <a:ln w="11430"/>
                <a:solidFill>
                  <a:srgbClr val="92D050"/>
                </a:solidFill>
                <a:effectLst>
                  <a:outerShdw blurRad="80000" dist="40000" dir="5040000" algn="tl">
                    <a:srgbClr val="000000">
                      <a:alpha val="30000"/>
                    </a:srgbClr>
                  </a:outerShdw>
                </a:effectLst>
              </a:rPr>
              <a:t>Если спрос на товар по цене неэластичен, для увеличения выручки цену надо </a:t>
            </a:r>
            <a:endParaRPr lang="ru-RU" sz="4800" b="1" cap="none" spc="0" dirty="0">
              <a:ln w="11430"/>
              <a:solidFill>
                <a:srgbClr val="92D050"/>
              </a:solidFill>
              <a:effectLst>
                <a:outerShdw blurRad="80000" dist="40000" dir="5040000" algn="tl">
                  <a:srgbClr val="000000">
                    <a:alpha val="30000"/>
                  </a:srgbClr>
                </a:outerShdw>
              </a:effectLst>
            </a:endParaRPr>
          </a:p>
        </p:txBody>
      </p:sp>
      <p:sp>
        <p:nvSpPr>
          <p:cNvPr id="5" name="Прямоугольник 4"/>
          <p:cNvSpPr/>
          <p:nvPr/>
        </p:nvSpPr>
        <p:spPr>
          <a:xfrm>
            <a:off x="214282" y="214290"/>
            <a:ext cx="8143932" cy="1754326"/>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ru-RU" sz="3600" b="1" dirty="0" smtClean="0">
                <a:ln w="11430"/>
                <a:solidFill>
                  <a:srgbClr val="FFC000"/>
                </a:solidFill>
                <a:effectLst>
                  <a:outerShdw blurRad="80000" dist="40000" dir="5040000" algn="tl">
                    <a:srgbClr val="000000">
                      <a:alpha val="30000"/>
                    </a:srgbClr>
                  </a:outerShdw>
                </a:effectLst>
              </a:rPr>
              <a:t>Если спрос на товар по цене эластичен, для увеличения выручки цену надо</a:t>
            </a:r>
            <a:r>
              <a:rPr lang="ru-RU" sz="2800" b="1" dirty="0" smtClean="0">
                <a:ln w="11430"/>
                <a:solidFill>
                  <a:srgbClr val="FFC000"/>
                </a:solidFill>
                <a:effectLst>
                  <a:outerShdw blurRad="80000" dist="40000" dir="5040000" algn="tl">
                    <a:srgbClr val="000000">
                      <a:alpha val="30000"/>
                    </a:srgbClr>
                  </a:outerShdw>
                </a:effectLst>
              </a:rPr>
              <a:t> </a:t>
            </a:r>
            <a:endParaRPr lang="ru-RU" sz="5400" b="1" cap="none" spc="0" dirty="0">
              <a:ln w="11430"/>
              <a:solidFill>
                <a:srgbClr val="FFC000"/>
              </a:solidFill>
              <a:effectLst>
                <a:outerShdw blurRad="80000" dist="40000" dir="5040000" algn="tl">
                  <a:srgbClr val="000000">
                    <a:alpha val="30000"/>
                  </a:srgbClr>
                </a:outerShdw>
              </a:effectLst>
            </a:endParaRPr>
          </a:p>
        </p:txBody>
      </p:sp>
      <p:pic>
        <p:nvPicPr>
          <p:cNvPr id="8" name="Picture 4" descr="малыщ"/>
          <p:cNvPicPr>
            <a:picLocks noChangeAspect="1" noChangeArrowheads="1" noCrop="1"/>
          </p:cNvPicPr>
          <p:nvPr/>
        </p:nvPicPr>
        <p:blipFill>
          <a:blip r:embed="rId2"/>
          <a:srcRect/>
          <a:stretch>
            <a:fillRect/>
          </a:stretch>
        </p:blipFill>
        <p:spPr bwMode="auto">
          <a:xfrm>
            <a:off x="7239000" y="0"/>
            <a:ext cx="1905000" cy="3281346"/>
          </a:xfrm>
          <a:prstGeom prst="rect">
            <a:avLst/>
          </a:prstGeom>
          <a:noFill/>
        </p:spPr>
      </p:pic>
      <p:sp>
        <p:nvSpPr>
          <p:cNvPr id="10" name="TextBox 9"/>
          <p:cNvSpPr txBox="1"/>
          <p:nvPr/>
        </p:nvSpPr>
        <p:spPr>
          <a:xfrm>
            <a:off x="857224" y="2000240"/>
            <a:ext cx="5929354" cy="707886"/>
          </a:xfrm>
          <a:prstGeom prst="rect">
            <a:avLst/>
          </a:prstGeom>
          <a:noFill/>
        </p:spPr>
        <p:txBody>
          <a:bodyPr wrap="square" rtlCol="0">
            <a:spAutoFit/>
          </a:bodyPr>
          <a:lstStyle/>
          <a:p>
            <a:pPr algn="ctr"/>
            <a:r>
              <a:rPr lang="ru-RU" sz="4000"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Снижать </a:t>
            </a:r>
            <a:endParaRPr lang="ru-RU" sz="4000" b="1"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
        <p:nvSpPr>
          <p:cNvPr id="11" name="TextBox 10"/>
          <p:cNvSpPr txBox="1"/>
          <p:nvPr/>
        </p:nvSpPr>
        <p:spPr>
          <a:xfrm>
            <a:off x="5286380" y="5643578"/>
            <a:ext cx="3643338" cy="707886"/>
          </a:xfrm>
          <a:prstGeom prst="rect">
            <a:avLst/>
          </a:prstGeom>
          <a:noFill/>
          <a:effectLst>
            <a:glow rad="228600">
              <a:schemeClr val="accent5">
                <a:satMod val="175000"/>
                <a:alpha val="40000"/>
              </a:schemeClr>
            </a:glow>
          </a:effectLst>
        </p:spPr>
        <p:txBody>
          <a:bodyPr wrap="square" rtlCol="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r>
              <a:rPr lang="ru-RU" sz="4000" b="1" cap="all" dirty="0" smtClean="0">
                <a:ln/>
                <a:solidFill>
                  <a:srgbClr val="00FF00"/>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Повышать</a:t>
            </a:r>
            <a:r>
              <a:rPr lang="ru-RU" sz="4000" b="1" cap="all" dirty="0" smtClean="0">
                <a:ln/>
                <a:solidFill>
                  <a:srgbClr val="00FF99"/>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 </a:t>
            </a:r>
            <a:endParaRPr lang="ru-RU" sz="4000" b="1" cap="all" dirty="0">
              <a:ln/>
              <a:solidFill>
                <a:srgbClr val="00FF99"/>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to="" calcmode="lin" valueType="num">
                                      <p:cBhvr>
                                        <p:cTn id="7" dur="1" fill="hold"/>
                                        <p:tgtEl>
                                          <p:spTgt spid="10"/>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 to="" calcmode="lin" valueType="num">
                                      <p:cBhvr>
                                        <p:cTn id="12" dur="1" fill="hold"/>
                                        <p:tgtEl>
                                          <p:spTgt spid="11"/>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654692"/>
          </a:xfrm>
        </p:spPr>
        <p:txBody>
          <a:bodyPr/>
          <a:lstStyle/>
          <a:p>
            <a:r>
              <a:rPr lang="ru-RU" b="1" cap="all" dirty="0" smtClean="0"/>
              <a:t>Ролевая игра </a:t>
            </a:r>
            <a:br>
              <a:rPr lang="ru-RU" b="1" cap="all" dirty="0" smtClean="0"/>
            </a:br>
            <a:r>
              <a:rPr lang="ru-RU" sz="7200" b="1" cap="all" dirty="0" smtClean="0"/>
              <a:t>«Как увеличить продажи»</a:t>
            </a:r>
            <a:r>
              <a:rPr lang="ru-RU" sz="7200" dirty="0" smtClean="0"/>
              <a:t/>
            </a:r>
            <a:br>
              <a:rPr lang="ru-RU" sz="7200" dirty="0" smtClean="0"/>
            </a:br>
            <a:endParaRPr lang="ru-RU" dirty="0"/>
          </a:p>
        </p:txBody>
      </p:sp>
      <p:graphicFrame>
        <p:nvGraphicFramePr>
          <p:cNvPr id="3" name="Object 25"/>
          <p:cNvGraphicFramePr>
            <a:graphicFrameLocks noChangeAspect="1"/>
          </p:cNvGraphicFramePr>
          <p:nvPr/>
        </p:nvGraphicFramePr>
        <p:xfrm>
          <a:off x="6858016" y="285728"/>
          <a:ext cx="2000264" cy="1803268"/>
        </p:xfrm>
        <a:graphic>
          <a:graphicData uri="http://schemas.openxmlformats.org/presentationml/2006/ole">
            <p:oleObj spid="_x0000_s2049" name="Clip" r:id="rId3" imgW="2822400" imgH="2543040" progId="">
              <p:embed/>
            </p:oleObj>
          </a:graphicData>
        </a:graphic>
      </p:graphicFrame>
      <p:graphicFrame>
        <p:nvGraphicFramePr>
          <p:cNvPr id="4" name="Object 28"/>
          <p:cNvGraphicFramePr>
            <a:graphicFrameLocks noChangeAspect="1"/>
          </p:cNvGraphicFramePr>
          <p:nvPr/>
        </p:nvGraphicFramePr>
        <p:xfrm>
          <a:off x="-49217" y="4643446"/>
          <a:ext cx="2902621" cy="1928826"/>
        </p:xfrm>
        <a:graphic>
          <a:graphicData uri="http://schemas.openxmlformats.org/presentationml/2006/ole">
            <p:oleObj spid="_x0000_s2050" name="Clip" r:id="rId4" imgW="3813120" imgH="2532960" progId="">
              <p:embed/>
            </p:oleObj>
          </a:graphicData>
        </a:graphic>
      </p:graphicFrame>
      <p:graphicFrame>
        <p:nvGraphicFramePr>
          <p:cNvPr id="5" name="Object 14"/>
          <p:cNvGraphicFramePr>
            <a:graphicFrameLocks noChangeAspect="1"/>
          </p:cNvGraphicFramePr>
          <p:nvPr/>
        </p:nvGraphicFramePr>
        <p:xfrm>
          <a:off x="6786578" y="5000636"/>
          <a:ext cx="1854200" cy="1336675"/>
        </p:xfrm>
        <a:graphic>
          <a:graphicData uri="http://schemas.openxmlformats.org/presentationml/2006/ole">
            <p:oleObj spid="_x0000_s2051" name="Clip" r:id="rId5" imgW="1854000" imgH="1337400" progId="">
              <p:embed/>
            </p:oleObj>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одержимое 3"/>
          <p:cNvSpPr>
            <a:spLocks noGrp="1"/>
          </p:cNvSpPr>
          <p:nvPr>
            <p:ph idx="1"/>
          </p:nvPr>
        </p:nvSpPr>
        <p:spPr>
          <a:xfrm>
            <a:off x="457200" y="357166"/>
            <a:ext cx="8229600" cy="5768997"/>
          </a:xfrm>
        </p:spPr>
        <p:txBody>
          <a:bodyPr/>
          <a:lstStyle/>
          <a:p>
            <a:pPr lvl="0"/>
            <a:r>
              <a:rPr lang="ru-RU" sz="2400" dirty="0" smtClean="0"/>
              <a:t>Перечня товаров, которые характеризуются эластичным спросом, неэластичным спросом и спросом с единичной эластичностью в каждом отделе и пояснением причин этого.</a:t>
            </a:r>
          </a:p>
          <a:p>
            <a:pPr lvl="0"/>
            <a:r>
              <a:rPr lang="ru-RU" sz="2400" dirty="0" smtClean="0"/>
              <a:t>Расчета размера выручки при продажи 100 единиц одного товара с эластичным и неэластичным спросом.</a:t>
            </a:r>
          </a:p>
          <a:p>
            <a:pPr lvl="0"/>
            <a:r>
              <a:rPr lang="ru-RU" sz="2400" dirty="0" smtClean="0"/>
              <a:t>Расчета изменения размера выручки гипермаркета при снижение цены на 20% на товар с эластичным и неэластичным спросом.</a:t>
            </a:r>
          </a:p>
          <a:p>
            <a:pPr lvl="0"/>
            <a:r>
              <a:rPr lang="ru-RU" sz="2400" dirty="0" smtClean="0"/>
              <a:t>Предложения  о том, на какие товары в вашем отделе можно снизить цены, чтобы размер выручки не сократился.</a:t>
            </a:r>
          </a:p>
          <a:p>
            <a:endParaRPr lang="ru-RU" sz="2400" dirty="0"/>
          </a:p>
        </p:txBody>
      </p:sp>
      <p:graphicFrame>
        <p:nvGraphicFramePr>
          <p:cNvPr id="5" name="Object 23"/>
          <p:cNvGraphicFramePr>
            <a:graphicFrameLocks noChangeAspect="1"/>
          </p:cNvGraphicFramePr>
          <p:nvPr/>
        </p:nvGraphicFramePr>
        <p:xfrm>
          <a:off x="4714876" y="4714884"/>
          <a:ext cx="4214842" cy="1857388"/>
        </p:xfrm>
        <a:graphic>
          <a:graphicData uri="http://schemas.openxmlformats.org/presentationml/2006/ole">
            <p:oleObj spid="_x0000_s1025" name="Clip" r:id="rId3" imgW="2304720" imgH="1884240" progId="">
              <p:embed/>
            </p:oleObj>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пекс">
  <a:themeElements>
    <a:clrScheme name="Апекс">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Апекс">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Апекс">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184</TotalTime>
  <Words>555</Words>
  <Application>Microsoft Office PowerPoint</Application>
  <PresentationFormat>Экран (4:3)</PresentationFormat>
  <Paragraphs>65</Paragraphs>
  <Slides>13</Slides>
  <Notes>1</Notes>
  <HiddenSlides>0</HiddenSlides>
  <MMClips>0</MMClips>
  <ScaleCrop>false</ScaleCrop>
  <HeadingPairs>
    <vt:vector size="6" baseType="variant">
      <vt:variant>
        <vt:lpstr>Тема</vt:lpstr>
      </vt:variant>
      <vt:variant>
        <vt:i4>1</vt:i4>
      </vt:variant>
      <vt:variant>
        <vt:lpstr>Внедренные серверы OLE</vt:lpstr>
      </vt:variant>
      <vt:variant>
        <vt:i4>1</vt:i4>
      </vt:variant>
      <vt:variant>
        <vt:lpstr>Заголовки слайдов</vt:lpstr>
      </vt:variant>
      <vt:variant>
        <vt:i4>13</vt:i4>
      </vt:variant>
    </vt:vector>
  </HeadingPairs>
  <TitlesOfParts>
    <vt:vector size="15" baseType="lpstr">
      <vt:lpstr>Апекс</vt:lpstr>
      <vt:lpstr>Clip</vt:lpstr>
      <vt:lpstr>Законы рынка и маркетинга</vt:lpstr>
      <vt:lpstr> Проверка домашнего задания.  </vt:lpstr>
      <vt:lpstr> Проверка домашнего задания.  </vt:lpstr>
      <vt:lpstr>Эластичность. </vt:lpstr>
      <vt:lpstr> Спрос не эластичен по цене: </vt:lpstr>
      <vt:lpstr>Спрос эластичен по цене:</vt:lpstr>
      <vt:lpstr>Слайд 7</vt:lpstr>
      <vt:lpstr>Ролевая игра  «Как увеличить продажи» </vt:lpstr>
      <vt:lpstr>Слайд 9</vt:lpstr>
      <vt:lpstr>Подведем итоги.</vt:lpstr>
      <vt:lpstr>Обсуждение.</vt:lpstr>
      <vt:lpstr>Домашнее задание.</vt:lpstr>
      <vt:lpstr>  домашнее задания.  </vt:lpstr>
    </vt:vector>
  </TitlesOfParts>
  <Company>www</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User</dc:creator>
  <cp:lastModifiedBy>Елена</cp:lastModifiedBy>
  <cp:revision>20</cp:revision>
  <dcterms:created xsi:type="dcterms:W3CDTF">2009-02-05T16:23:49Z</dcterms:created>
  <dcterms:modified xsi:type="dcterms:W3CDTF">2009-02-11T14:12:36Z</dcterms:modified>
</cp:coreProperties>
</file>